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98" r:id="rId4"/>
    <p:sldId id="299" r:id="rId5"/>
    <p:sldId id="300" r:id="rId6"/>
    <p:sldId id="301" r:id="rId7"/>
    <p:sldId id="264" r:id="rId8"/>
    <p:sldId id="268" r:id="rId9"/>
    <p:sldId id="303" r:id="rId10"/>
    <p:sldId id="302" r:id="rId11"/>
    <p:sldId id="304" r:id="rId12"/>
    <p:sldId id="295" r:id="rId13"/>
    <p:sldId id="290" r:id="rId14"/>
    <p:sldId id="288" r:id="rId15"/>
    <p:sldId id="274"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7" d="100"/>
          <a:sy n="47" d="100"/>
        </p:scale>
        <p:origin x="-1164"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65CB55-14B6-431C-96B7-FEE1A5891189}" type="datetimeFigureOut">
              <a:rPr lang="en-IE" smtClean="0"/>
              <a:t>20/06/2014</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60E2E0-3481-4A07-BD28-AC5DE566C901}" type="slidenum">
              <a:rPr lang="en-IE" smtClean="0"/>
              <a:t>‹#›</a:t>
            </a:fld>
            <a:endParaRPr lang="en-IE"/>
          </a:p>
        </p:txBody>
      </p:sp>
    </p:spTree>
    <p:extLst>
      <p:ext uri="{BB962C8B-B14F-4D97-AF65-F5344CB8AC3E}">
        <p14:creationId xmlns:p14="http://schemas.microsoft.com/office/powerpoint/2010/main" val="1700685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Anita</a:t>
            </a:r>
            <a:endParaRPr lang="en-US" dirty="0"/>
          </a:p>
        </p:txBody>
      </p:sp>
      <p:sp>
        <p:nvSpPr>
          <p:cNvPr id="4" name="Slide Number Placeholder 3"/>
          <p:cNvSpPr>
            <a:spLocks noGrp="1"/>
          </p:cNvSpPr>
          <p:nvPr>
            <p:ph type="sldNum" sz="quarter" idx="10"/>
          </p:nvPr>
        </p:nvSpPr>
        <p:spPr/>
        <p:txBody>
          <a:bodyPr/>
          <a:lstStyle/>
          <a:p>
            <a:fld id="{94F7CFF4-90D3-6B41-B129-D5BD2BDD802B}" type="slidenum">
              <a:rPr lang="en-US" smtClean="0"/>
              <a:t>5</a:t>
            </a:fld>
            <a:endParaRPr lang="en-US"/>
          </a:p>
        </p:txBody>
      </p:sp>
    </p:spTree>
    <p:extLst>
      <p:ext uri="{BB962C8B-B14F-4D97-AF65-F5344CB8AC3E}">
        <p14:creationId xmlns:p14="http://schemas.microsoft.com/office/powerpoint/2010/main" val="682451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Words can even do magic.  Do chocolate cake exercise…</a:t>
            </a:r>
          </a:p>
          <a:p>
            <a:endParaRPr lang="en-US" dirty="0"/>
          </a:p>
        </p:txBody>
      </p:sp>
      <p:sp>
        <p:nvSpPr>
          <p:cNvPr id="4" name="Slide Number Placeholder 3"/>
          <p:cNvSpPr>
            <a:spLocks noGrp="1"/>
          </p:cNvSpPr>
          <p:nvPr>
            <p:ph type="sldNum" sz="quarter" idx="10"/>
          </p:nvPr>
        </p:nvSpPr>
        <p:spPr/>
        <p:txBody>
          <a:bodyPr/>
          <a:lstStyle/>
          <a:p>
            <a:fld id="{D0FC9D18-8040-4A1D-AADA-BBC41C28E5B0}" type="slidenum">
              <a:rPr lang="en-US" smtClean="0"/>
              <a:pPr/>
              <a:t>6</a:t>
            </a:fld>
            <a:endParaRPr lang="en-US"/>
          </a:p>
        </p:txBody>
      </p:sp>
    </p:spTree>
    <p:extLst>
      <p:ext uri="{BB962C8B-B14F-4D97-AF65-F5344CB8AC3E}">
        <p14:creationId xmlns:p14="http://schemas.microsoft.com/office/powerpoint/2010/main" val="2124685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Invitation to engage in 3 experiential exercises</a:t>
            </a:r>
            <a:r>
              <a:rPr lang="en-US" baseline="0" dirty="0" smtClean="0"/>
              <a:t> I</a:t>
            </a:r>
            <a:r>
              <a:rPr lang="en-US" dirty="0" smtClean="0"/>
              <a:t> created/adapted from existing exercise to evoke awareness</a:t>
            </a:r>
            <a:r>
              <a:rPr lang="en-US" baseline="0" dirty="0" smtClean="0"/>
              <a:t> of CRB1s/T1s &amp; CRB2s/T2s</a:t>
            </a:r>
          </a:p>
          <a:p>
            <a:endParaRPr lang="en-US" dirty="0"/>
          </a:p>
        </p:txBody>
      </p:sp>
      <p:sp>
        <p:nvSpPr>
          <p:cNvPr id="4" name="Slide Number Placeholder 3"/>
          <p:cNvSpPr>
            <a:spLocks noGrp="1"/>
          </p:cNvSpPr>
          <p:nvPr>
            <p:ph type="sldNum" sz="quarter" idx="10"/>
          </p:nvPr>
        </p:nvSpPr>
        <p:spPr/>
        <p:txBody>
          <a:bodyPr/>
          <a:lstStyle/>
          <a:p>
            <a:fld id="{EE90AE75-4DF3-46AF-8AED-DF186DFE8B4F}" type="slidenum">
              <a:rPr lang="en-US" smtClean="0"/>
              <a:pPr/>
              <a:t>7</a:t>
            </a:fld>
            <a:endParaRPr lang="en-US"/>
          </a:p>
        </p:txBody>
      </p:sp>
    </p:spTree>
    <p:extLst>
      <p:ext uri="{BB962C8B-B14F-4D97-AF65-F5344CB8AC3E}">
        <p14:creationId xmlns:p14="http://schemas.microsoft.com/office/powerpoint/2010/main" val="3499705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exercise I developed from Tara Brach’s yes/no meditation.  Firstly noticing all our unwanted internal</a:t>
            </a:r>
            <a:r>
              <a:rPr lang="en-US" baseline="0" dirty="0" smtClean="0"/>
              <a:t> content- thoughts, emotions &amp; bodily sensations and deliberately saying “no” to each of these experiences.  And then saying “yes” and cultivating an open willing attitude to our internal experiences around sex/sexuality.  Drawing a parallel between this and what goes on in the therapy room.  Do we sometimes say the words of yes yet carry the energy of no when we are talking about sex with clients.  What might the impact of this be?</a:t>
            </a:r>
            <a:endParaRPr lang="en-US" dirty="0"/>
          </a:p>
        </p:txBody>
      </p:sp>
      <p:sp>
        <p:nvSpPr>
          <p:cNvPr id="4" name="Slide Number Placeholder 3"/>
          <p:cNvSpPr>
            <a:spLocks noGrp="1"/>
          </p:cNvSpPr>
          <p:nvPr>
            <p:ph type="sldNum" sz="quarter" idx="10"/>
          </p:nvPr>
        </p:nvSpPr>
        <p:spPr/>
        <p:txBody>
          <a:bodyPr/>
          <a:lstStyle/>
          <a:p>
            <a:fld id="{8660E2E0-3481-4A07-BD28-AC5DE566C901}" type="slidenum">
              <a:rPr lang="en-IE" smtClean="0"/>
              <a:t>8</a:t>
            </a:fld>
            <a:endParaRPr lang="en-IE"/>
          </a:p>
        </p:txBody>
      </p:sp>
    </p:spTree>
    <p:extLst>
      <p:ext uri="{BB962C8B-B14F-4D97-AF65-F5344CB8AC3E}">
        <p14:creationId xmlns:p14="http://schemas.microsoft.com/office/powerpoint/2010/main" val="4088261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4FC8726B-EBB0-4E0C-89D7-2ECCF9EE641E}" type="slidenum">
              <a:rPr lang="en-IE" smtClean="0"/>
              <a:pPr/>
              <a:t>10</a:t>
            </a:fld>
            <a:endParaRPr lang="en-I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like to have this in the background</a:t>
            </a:r>
            <a:r>
              <a:rPr lang="en-US" baseline="0" dirty="0" smtClean="0"/>
              <a:t> during real-play so that the participant’s can identify the processes of ACL in action</a:t>
            </a:r>
            <a:endParaRPr lang="en-US" dirty="0"/>
          </a:p>
        </p:txBody>
      </p:sp>
      <p:sp>
        <p:nvSpPr>
          <p:cNvPr id="4" name="Slide Number Placeholder 3"/>
          <p:cNvSpPr>
            <a:spLocks noGrp="1"/>
          </p:cNvSpPr>
          <p:nvPr>
            <p:ph type="sldNum" sz="quarter" idx="10"/>
          </p:nvPr>
        </p:nvSpPr>
        <p:spPr/>
        <p:txBody>
          <a:bodyPr/>
          <a:lstStyle/>
          <a:p>
            <a:fld id="{E1B0085F-8FF1-5B40-9B3A-529C81D72810}" type="slidenum">
              <a:rPr lang="en-US" smtClean="0">
                <a:solidFill>
                  <a:srgbClr val="000000"/>
                </a:solidFill>
              </a:rPr>
              <a:pPr/>
              <a:t>12</a:t>
            </a:fld>
            <a:endParaRPr lang="en-US">
              <a:solidFill>
                <a:srgbClr val="000000"/>
              </a:solidFill>
            </a:endParaRPr>
          </a:p>
        </p:txBody>
      </p:sp>
    </p:spTree>
    <p:extLst>
      <p:ext uri="{BB962C8B-B14F-4D97-AF65-F5344CB8AC3E}">
        <p14:creationId xmlns:p14="http://schemas.microsoft.com/office/powerpoint/2010/main" val="1530780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 variation on</a:t>
            </a:r>
            <a:r>
              <a:rPr lang="en-US" baseline="0" dirty="0" smtClean="0"/>
              <a:t> the box questions adapted for sexual learning history.  I have left box A the same so that people don’t feel </a:t>
            </a:r>
            <a:r>
              <a:rPr lang="en-US" baseline="0" dirty="0" err="1" smtClean="0"/>
              <a:t>cohersed</a:t>
            </a:r>
            <a:r>
              <a:rPr lang="en-US" baseline="0" dirty="0" smtClean="0"/>
              <a:t> into talking about sex if this is too far beyond their comfort zone/self-care zone, as in </a:t>
            </a:r>
            <a:r>
              <a:rPr lang="en-US" baseline="0" dirty="0" err="1" smtClean="0"/>
              <a:t>Benji’s</a:t>
            </a:r>
            <a:r>
              <a:rPr lang="en-US" baseline="0" dirty="0" smtClean="0"/>
              <a:t> diagram</a:t>
            </a:r>
            <a:endParaRPr lang="en-US" dirty="0"/>
          </a:p>
        </p:txBody>
      </p:sp>
      <p:sp>
        <p:nvSpPr>
          <p:cNvPr id="4" name="Slide Number Placeholder 3"/>
          <p:cNvSpPr>
            <a:spLocks noGrp="1"/>
          </p:cNvSpPr>
          <p:nvPr>
            <p:ph type="sldNum" sz="quarter" idx="10"/>
          </p:nvPr>
        </p:nvSpPr>
        <p:spPr/>
        <p:txBody>
          <a:bodyPr/>
          <a:lstStyle/>
          <a:p>
            <a:fld id="{8660E2E0-3481-4A07-BD28-AC5DE566C901}" type="slidenum">
              <a:rPr lang="en-IE" smtClean="0"/>
              <a:t>13</a:t>
            </a:fld>
            <a:endParaRPr lang="en-IE"/>
          </a:p>
        </p:txBody>
      </p:sp>
    </p:spTree>
    <p:extLst>
      <p:ext uri="{BB962C8B-B14F-4D97-AF65-F5344CB8AC3E}">
        <p14:creationId xmlns:p14="http://schemas.microsoft.com/office/powerpoint/2010/main" val="31666151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will do a 20-minute real-play</a:t>
            </a:r>
            <a:r>
              <a:rPr lang="en-US" baseline="0" dirty="0" smtClean="0"/>
              <a:t> with someone in-vivo in the room</a:t>
            </a:r>
            <a:endParaRPr lang="en-US" dirty="0"/>
          </a:p>
        </p:txBody>
      </p:sp>
      <p:sp>
        <p:nvSpPr>
          <p:cNvPr id="4" name="Slide Number Placeholder 3"/>
          <p:cNvSpPr>
            <a:spLocks noGrp="1"/>
          </p:cNvSpPr>
          <p:nvPr>
            <p:ph type="sldNum" sz="quarter" idx="10"/>
          </p:nvPr>
        </p:nvSpPr>
        <p:spPr/>
        <p:txBody>
          <a:bodyPr/>
          <a:lstStyle/>
          <a:p>
            <a:fld id="{8660E2E0-3481-4A07-BD28-AC5DE566C901}" type="slidenum">
              <a:rPr lang="en-IE" smtClean="0"/>
              <a:t>14</a:t>
            </a:fld>
            <a:endParaRPr lang="en-IE"/>
          </a:p>
        </p:txBody>
      </p:sp>
    </p:spTree>
    <p:extLst>
      <p:ext uri="{BB962C8B-B14F-4D97-AF65-F5344CB8AC3E}">
        <p14:creationId xmlns:p14="http://schemas.microsoft.com/office/powerpoint/2010/main" val="1097983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3BD2598-888A-4727-BF4D-800D25FB7C7A}" type="datetimeFigureOut">
              <a:rPr lang="en-IE" smtClean="0"/>
              <a:t>20/06/2014</a:t>
            </a:fld>
            <a:endParaRPr lang="en-IE"/>
          </a:p>
        </p:txBody>
      </p:sp>
      <p:sp>
        <p:nvSpPr>
          <p:cNvPr id="19" name="Footer Placeholder 18"/>
          <p:cNvSpPr>
            <a:spLocks noGrp="1"/>
          </p:cNvSpPr>
          <p:nvPr>
            <p:ph type="ftr" sz="quarter" idx="11"/>
          </p:nvPr>
        </p:nvSpPr>
        <p:spPr/>
        <p:txBody>
          <a:bodyPr/>
          <a:lstStyle/>
          <a:p>
            <a:endParaRPr lang="en-IE"/>
          </a:p>
        </p:txBody>
      </p:sp>
      <p:sp>
        <p:nvSpPr>
          <p:cNvPr id="27" name="Slide Number Placeholder 26"/>
          <p:cNvSpPr>
            <a:spLocks noGrp="1"/>
          </p:cNvSpPr>
          <p:nvPr>
            <p:ph type="sldNum" sz="quarter" idx="12"/>
          </p:nvPr>
        </p:nvSpPr>
        <p:spPr/>
        <p:txBody>
          <a:bodyPr/>
          <a:lstStyle/>
          <a:p>
            <a:fld id="{80A11913-F9E9-4886-9569-7858DA0716D8}" type="slidenum">
              <a:rPr lang="en-IE" smtClean="0"/>
              <a:t>‹#›</a:t>
            </a:fld>
            <a:endParaRPr lang="en-I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BD2598-888A-4727-BF4D-800D25FB7C7A}" type="datetimeFigureOut">
              <a:rPr lang="en-IE" smtClean="0"/>
              <a:t>20/06/2014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80A11913-F9E9-4886-9569-7858DA0716D8}" type="slidenum">
              <a:rPr lang="en-IE" smtClean="0"/>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BD2598-888A-4727-BF4D-800D25FB7C7A}" type="datetimeFigureOut">
              <a:rPr lang="en-IE" smtClean="0"/>
              <a:t>20/06/2014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80A11913-F9E9-4886-9569-7858DA0716D8}" type="slidenum">
              <a:rPr lang="en-IE" smtClean="0"/>
              <a:t>‹#›</a:t>
            </a:fld>
            <a:endParaRPr lang="en-I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8672D87-B49C-47BE-A2D1-AD15A634F1A2}" type="datetime1">
              <a:rPr lang="en-US"/>
              <a:pPr>
                <a:defRPr/>
              </a:pPr>
              <a:t>6/20/2014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3A15E7D-559D-43B3-B347-025B1878CE58}" type="slidenum">
              <a:rPr lang="en-US"/>
              <a:pPr>
                <a:defRPr/>
              </a:pPr>
              <a:t>‹#›</a:t>
            </a:fld>
            <a:endParaRPr lang="en-US"/>
          </a:p>
        </p:txBody>
      </p:sp>
    </p:spTree>
    <p:extLst>
      <p:ext uri="{BB962C8B-B14F-4D97-AF65-F5344CB8AC3E}">
        <p14:creationId xmlns:p14="http://schemas.microsoft.com/office/powerpoint/2010/main" val="332003552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BD2598-888A-4727-BF4D-800D25FB7C7A}" type="datetimeFigureOut">
              <a:rPr lang="en-IE" smtClean="0"/>
              <a:t>20/06/2014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80A11913-F9E9-4886-9569-7858DA0716D8}" type="slidenum">
              <a:rPr lang="en-IE" smtClean="0"/>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3BD2598-888A-4727-BF4D-800D25FB7C7A}" type="datetimeFigureOut">
              <a:rPr lang="en-IE" smtClean="0"/>
              <a:t>20/06/2014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80A11913-F9E9-4886-9569-7858DA0716D8}" type="slidenum">
              <a:rPr lang="en-IE" smtClean="0"/>
              <a:t>‹#›</a:t>
            </a:fld>
            <a:endParaRPr lang="en-I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BD2598-888A-4727-BF4D-800D25FB7C7A}" type="datetimeFigureOut">
              <a:rPr lang="en-IE" smtClean="0"/>
              <a:t>20/06/2014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80A11913-F9E9-4886-9569-7858DA0716D8}" type="slidenum">
              <a:rPr lang="en-IE" smtClean="0"/>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3BD2598-888A-4727-BF4D-800D25FB7C7A}" type="datetimeFigureOut">
              <a:rPr lang="en-IE" smtClean="0"/>
              <a:t>20/06/2014</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80A11913-F9E9-4886-9569-7858DA0716D8}" type="slidenum">
              <a:rPr lang="en-IE" smtClean="0"/>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3BD2598-888A-4727-BF4D-800D25FB7C7A}" type="datetimeFigureOut">
              <a:rPr lang="en-IE" smtClean="0"/>
              <a:t>20/06/2014</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80A11913-F9E9-4886-9569-7858DA0716D8}" type="slidenum">
              <a:rPr lang="en-IE" smtClean="0"/>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BD2598-888A-4727-BF4D-800D25FB7C7A}" type="datetimeFigureOut">
              <a:rPr lang="en-IE" smtClean="0"/>
              <a:t>20/06/2014</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80A11913-F9E9-4886-9569-7858DA0716D8}" type="slidenum">
              <a:rPr lang="en-IE" smtClean="0"/>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BD2598-888A-4727-BF4D-800D25FB7C7A}" type="datetimeFigureOut">
              <a:rPr lang="en-IE" smtClean="0"/>
              <a:t>20/06/2014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80A11913-F9E9-4886-9569-7858DA0716D8}" type="slidenum">
              <a:rPr lang="en-IE" smtClean="0"/>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3BD2598-888A-4727-BF4D-800D25FB7C7A}" type="datetimeFigureOut">
              <a:rPr lang="en-IE" smtClean="0"/>
              <a:t>20/06/2014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a:xfrm>
            <a:off x="8077200" y="6356350"/>
            <a:ext cx="609600" cy="365125"/>
          </a:xfrm>
        </p:spPr>
        <p:txBody>
          <a:bodyPr/>
          <a:lstStyle/>
          <a:p>
            <a:fld id="{80A11913-F9E9-4886-9569-7858DA0716D8}" type="slidenum">
              <a:rPr lang="en-IE" smtClean="0"/>
              <a:t>‹#›</a:t>
            </a:fld>
            <a:endParaRPr lang="en-IE"/>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3BD2598-888A-4727-BF4D-800D25FB7C7A}" type="datetimeFigureOut">
              <a:rPr lang="en-IE" smtClean="0"/>
              <a:t>20/06/2014</a:t>
            </a:fld>
            <a:endParaRPr lang="en-IE"/>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E"/>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0A11913-F9E9-4886-9569-7858DA0716D8}" type="slidenum">
              <a:rPr lang="en-IE" smtClean="0"/>
              <a:t>‹#›</a:t>
            </a:fld>
            <a:endParaRPr lang="en-IE"/>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hyperlink" Target="http://www.brainyquote.com/quotes/quotes/c/carlrogers385131.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371600"/>
            <a:ext cx="8205536" cy="1828800"/>
          </a:xfrm>
        </p:spPr>
        <p:txBody>
          <a:bodyPr>
            <a:normAutofit/>
          </a:bodyPr>
          <a:lstStyle/>
          <a:p>
            <a:r>
              <a:rPr lang="en-IE" dirty="0" smtClean="0"/>
              <a:t>Let’s Talk About Sex </a:t>
            </a:r>
            <a:r>
              <a:rPr lang="en-IE" dirty="0"/>
              <a:t> </a:t>
            </a:r>
            <a:r>
              <a:rPr lang="en-IE" dirty="0" smtClean="0"/>
              <a:t>ACBS!</a:t>
            </a:r>
            <a:endParaRPr lang="en-IE" dirty="0"/>
          </a:p>
        </p:txBody>
      </p:sp>
      <p:sp>
        <p:nvSpPr>
          <p:cNvPr id="3" name="Subtitle 2"/>
          <p:cNvSpPr>
            <a:spLocks noGrp="1"/>
          </p:cNvSpPr>
          <p:nvPr>
            <p:ph type="subTitle" idx="1"/>
          </p:nvPr>
        </p:nvSpPr>
        <p:spPr>
          <a:xfrm>
            <a:off x="539552" y="4005064"/>
            <a:ext cx="7854696" cy="1752600"/>
          </a:xfrm>
        </p:spPr>
        <p:txBody>
          <a:bodyPr>
            <a:normAutofit fontScale="70000" lnSpcReduction="20000"/>
          </a:bodyPr>
          <a:lstStyle/>
          <a:p>
            <a:endParaRPr lang="en-IE" dirty="0" smtClean="0"/>
          </a:p>
          <a:p>
            <a:endParaRPr lang="en-IE" dirty="0" smtClean="0"/>
          </a:p>
          <a:p>
            <a:r>
              <a:rPr lang="en-US" dirty="0">
                <a:latin typeface="Times New Roman" charset="0"/>
                <a:cs typeface="Times New Roman" charset="0"/>
              </a:rPr>
              <a:t>Awareness, Acceptance, Courage, Love, </a:t>
            </a:r>
            <a:r>
              <a:rPr lang="en-US" dirty="0" err="1">
                <a:latin typeface="Times New Roman" charset="0"/>
                <a:cs typeface="Times New Roman" charset="0"/>
              </a:rPr>
              <a:t>Defusion</a:t>
            </a:r>
            <a:r>
              <a:rPr lang="en-US" dirty="0">
                <a:latin typeface="Times New Roman" charset="0"/>
                <a:cs typeface="Times New Roman" charset="0"/>
              </a:rPr>
              <a:t>, Presence, Values, Perspective Taking and Behaviorism </a:t>
            </a:r>
            <a:r>
              <a:rPr lang="en-US" dirty="0" smtClean="0">
                <a:latin typeface="Times New Roman" charset="0"/>
                <a:cs typeface="Times New Roman" charset="0"/>
              </a:rPr>
              <a:t>in talking about Sex Personally and Professionally</a:t>
            </a:r>
            <a:endParaRPr lang="en-US" dirty="0">
              <a:latin typeface="Times New Roman" charset="0"/>
              <a:cs typeface="Times New Roman" charset="0"/>
            </a:endParaRPr>
          </a:p>
          <a:p>
            <a:endParaRPr lang="en-US" sz="1800" dirty="0">
              <a:latin typeface="Times New Roman" charset="0"/>
              <a:cs typeface="Times New Roman" charset="0"/>
            </a:endParaRPr>
          </a:p>
          <a:p>
            <a:r>
              <a:rPr lang="en-US" dirty="0">
                <a:latin typeface="Times New Roman" charset="0"/>
                <a:cs typeface="Times New Roman" charset="0"/>
              </a:rPr>
              <a:t>			</a:t>
            </a:r>
            <a:r>
              <a:rPr lang="en-US" sz="3200" dirty="0">
                <a:latin typeface="Times New Roman" charset="0"/>
                <a:cs typeface="Times New Roman" charset="0"/>
              </a:rPr>
              <a:t>Aisling Curtin, M.Sc</a:t>
            </a:r>
            <a:r>
              <a:rPr lang="en-US" sz="3200" dirty="0" smtClean="0">
                <a:latin typeface="Times New Roman" charset="0"/>
                <a:cs typeface="Times New Roman" charset="0"/>
              </a:rPr>
              <a:t>.</a:t>
            </a:r>
            <a:endParaRPr lang="en-US" sz="3200" dirty="0">
              <a:latin typeface="Times New Roman" charset="0"/>
              <a:cs typeface="Times New Roman"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29600" cy="1143000"/>
          </a:xfrm>
        </p:spPr>
        <p:txBody>
          <a:bodyPr/>
          <a:lstStyle/>
          <a:p>
            <a:r>
              <a:rPr lang="en-IE" b="1" dirty="0" smtClean="0"/>
              <a:t>Perspective Taking</a:t>
            </a:r>
            <a:endParaRPr lang="en-IE" b="1" dirty="0"/>
          </a:p>
        </p:txBody>
      </p:sp>
      <p:sp>
        <p:nvSpPr>
          <p:cNvPr id="3" name="Content Placeholder 2"/>
          <p:cNvSpPr>
            <a:spLocks noGrp="1"/>
          </p:cNvSpPr>
          <p:nvPr>
            <p:ph sz="half" idx="1"/>
          </p:nvPr>
        </p:nvSpPr>
        <p:spPr>
          <a:xfrm>
            <a:off x="395536" y="1772816"/>
            <a:ext cx="4834880" cy="4896544"/>
          </a:xfrm>
        </p:spPr>
        <p:txBody>
          <a:bodyPr>
            <a:normAutofit/>
          </a:bodyPr>
          <a:lstStyle/>
          <a:p>
            <a:pPr marL="0" indent="0">
              <a:buNone/>
            </a:pPr>
            <a:r>
              <a:rPr lang="en-IE" dirty="0" smtClean="0"/>
              <a:t>Mindfulness exercise where we connect to vulnerabilities in relation to values in our sexual life &amp; then expanding this to professional life</a:t>
            </a:r>
          </a:p>
        </p:txBody>
      </p:sp>
      <p:pic>
        <p:nvPicPr>
          <p:cNvPr id="6" name="Content Placeholder 5" descr="compassion.jpg"/>
          <p:cNvPicPr>
            <a:picLocks noGrp="1" noChangeAspect="1"/>
          </p:cNvPicPr>
          <p:nvPr>
            <p:ph sz="half" idx="2"/>
          </p:nvPr>
        </p:nvPicPr>
        <p:blipFill>
          <a:blip r:embed="rId3" cstate="print"/>
          <a:stretch>
            <a:fillRect/>
          </a:stretch>
        </p:blipFill>
        <p:spPr>
          <a:xfrm>
            <a:off x="5508104" y="2060848"/>
            <a:ext cx="3224535" cy="3224535"/>
          </a:xfrm>
        </p:spPr>
      </p:pic>
    </p:spTree>
    <p:extLst>
      <p:ext uri="{BB962C8B-B14F-4D97-AF65-F5344CB8AC3E}">
        <p14:creationId xmlns:p14="http://schemas.microsoft.com/office/powerpoint/2010/main" val="13761460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904" y="570156"/>
            <a:ext cx="7756263" cy="1054250"/>
          </a:xfrm>
        </p:spPr>
        <p:txBody>
          <a:bodyPr/>
          <a:lstStyle/>
          <a:p>
            <a:r>
              <a:rPr lang="en-US" dirty="0" smtClean="0"/>
              <a:t>Common Humanity</a:t>
            </a:r>
            <a:endParaRPr lang="en-US" dirty="0"/>
          </a:p>
        </p:txBody>
      </p:sp>
      <p:sp>
        <p:nvSpPr>
          <p:cNvPr id="3" name="Content Placeholder 2"/>
          <p:cNvSpPr>
            <a:spLocks noGrp="1"/>
          </p:cNvSpPr>
          <p:nvPr>
            <p:ph sz="quarter" idx="4294967295"/>
          </p:nvPr>
        </p:nvSpPr>
        <p:spPr>
          <a:xfrm>
            <a:off x="323528" y="1916832"/>
            <a:ext cx="4896543" cy="4680520"/>
          </a:xfrm>
          <a:prstGeom prst="rect">
            <a:avLst/>
          </a:prstGeom>
        </p:spPr>
        <p:txBody>
          <a:bodyPr>
            <a:normAutofit lnSpcReduction="10000"/>
          </a:bodyPr>
          <a:lstStyle/>
          <a:p>
            <a:r>
              <a:rPr lang="en-US" dirty="0" smtClean="0"/>
              <a:t>Write 1 vulnerabilities in relation to your sexual learning history that you would usually have difficulty in sharing &amp; place this randomly face down on the floor</a:t>
            </a:r>
          </a:p>
          <a:p>
            <a:r>
              <a:rPr lang="en-US" dirty="0" smtClean="0"/>
              <a:t>Look at all that is on the floor &amp; follow common humanity exercise</a:t>
            </a:r>
          </a:p>
          <a:p>
            <a:r>
              <a:rPr lang="en-US" dirty="0" smtClean="0"/>
              <a:t>Debrief in pairs about any part of these experiential exercises</a:t>
            </a:r>
          </a:p>
        </p:txBody>
      </p:sp>
      <p:pic>
        <p:nvPicPr>
          <p:cNvPr id="9" name="Content Placeholder 8" descr="227013_506120782743971_1073277890_n.jpg"/>
          <p:cNvPicPr>
            <a:picLocks noGrp="1" noChangeAspect="1"/>
          </p:cNvPicPr>
          <p:nvPr>
            <p:ph sz="quarter" idx="4294967295"/>
          </p:nvPr>
        </p:nvPicPr>
        <p:blipFill>
          <a:blip r:embed="rId2">
            <a:extLst>
              <a:ext uri="{28A0092B-C50C-407E-A947-70E740481C1C}">
                <a14:useLocalDpi xmlns:a14="http://schemas.microsoft.com/office/drawing/2010/main" val="0"/>
              </a:ext>
            </a:extLst>
          </a:blip>
          <a:srcRect l="942" r="942"/>
          <a:stretch>
            <a:fillRect/>
          </a:stretch>
        </p:blipFill>
        <p:spPr>
          <a:xfrm>
            <a:off x="5508104" y="2276872"/>
            <a:ext cx="3299848" cy="3877056"/>
          </a:xfrm>
          <a:prstGeom prst="rect">
            <a:avLst/>
          </a:prstGeom>
        </p:spPr>
      </p:pic>
    </p:spTree>
    <p:extLst>
      <p:ext uri="{BB962C8B-B14F-4D97-AF65-F5344CB8AC3E}">
        <p14:creationId xmlns:p14="http://schemas.microsoft.com/office/powerpoint/2010/main" val="23300220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97804" y="1197233"/>
            <a:ext cx="2581713" cy="461665"/>
          </a:xfrm>
          <a:prstGeom prst="rect">
            <a:avLst/>
          </a:prstGeom>
          <a:noFill/>
        </p:spPr>
        <p:txBody>
          <a:bodyPr wrap="square" rtlCol="0">
            <a:spAutoFit/>
          </a:bodyPr>
          <a:lstStyle/>
          <a:p>
            <a:pPr eaLnBrk="0" hangingPunct="0"/>
            <a:r>
              <a:rPr lang="en-US" sz="2400" dirty="0" smtClean="0">
                <a:solidFill>
                  <a:srgbClr val="F79646"/>
                </a:solidFill>
                <a:latin typeface="Verdana" pitchFamily="34" charset="0"/>
              </a:rPr>
              <a:t>Awareness</a:t>
            </a:r>
            <a:endParaRPr lang="en-US" sz="2400" dirty="0">
              <a:solidFill>
                <a:srgbClr val="F79646"/>
              </a:solidFill>
              <a:latin typeface="Verdana" pitchFamily="34" charset="0"/>
            </a:endParaRPr>
          </a:p>
        </p:txBody>
      </p:sp>
      <p:sp>
        <p:nvSpPr>
          <p:cNvPr id="5" name="TextBox 4"/>
          <p:cNvSpPr txBox="1"/>
          <p:nvPr/>
        </p:nvSpPr>
        <p:spPr>
          <a:xfrm>
            <a:off x="6233794" y="4362553"/>
            <a:ext cx="1003126" cy="461665"/>
          </a:xfrm>
          <a:prstGeom prst="rect">
            <a:avLst/>
          </a:prstGeom>
          <a:noFill/>
        </p:spPr>
        <p:txBody>
          <a:bodyPr wrap="square" rtlCol="0">
            <a:spAutoFit/>
          </a:bodyPr>
          <a:lstStyle/>
          <a:p>
            <a:pPr eaLnBrk="0" hangingPunct="0"/>
            <a:r>
              <a:rPr lang="en-US" sz="2400" dirty="0" smtClean="0">
                <a:solidFill>
                  <a:srgbClr val="008000"/>
                </a:solidFill>
                <a:latin typeface="Verdana" pitchFamily="34" charset="0"/>
              </a:rPr>
              <a:t>Love</a:t>
            </a:r>
            <a:endParaRPr lang="en-US" sz="2400" dirty="0">
              <a:solidFill>
                <a:srgbClr val="008000"/>
              </a:solidFill>
              <a:latin typeface="Verdana" pitchFamily="34" charset="0"/>
            </a:endParaRPr>
          </a:p>
        </p:txBody>
      </p:sp>
      <p:sp>
        <p:nvSpPr>
          <p:cNvPr id="6" name="TextBox 5"/>
          <p:cNvSpPr txBox="1"/>
          <p:nvPr/>
        </p:nvSpPr>
        <p:spPr>
          <a:xfrm>
            <a:off x="1651459" y="4362553"/>
            <a:ext cx="2581713" cy="461665"/>
          </a:xfrm>
          <a:prstGeom prst="rect">
            <a:avLst/>
          </a:prstGeom>
          <a:noFill/>
        </p:spPr>
        <p:txBody>
          <a:bodyPr wrap="square" rtlCol="0">
            <a:spAutoFit/>
          </a:bodyPr>
          <a:lstStyle/>
          <a:p>
            <a:pPr eaLnBrk="0" hangingPunct="0"/>
            <a:r>
              <a:rPr lang="en-US" sz="2400" dirty="0" smtClean="0">
                <a:solidFill>
                  <a:srgbClr val="9BBB59"/>
                </a:solidFill>
                <a:latin typeface="Verdana" pitchFamily="34" charset="0"/>
              </a:rPr>
              <a:t>Courage</a:t>
            </a:r>
            <a:endParaRPr lang="en-US" sz="2400" dirty="0">
              <a:solidFill>
                <a:srgbClr val="9BBB59"/>
              </a:solidFill>
              <a:latin typeface="Verdana" pitchFamily="34" charset="0"/>
            </a:endParaRPr>
          </a:p>
        </p:txBody>
      </p:sp>
      <p:sp>
        <p:nvSpPr>
          <p:cNvPr id="7" name="TextBox 6"/>
          <p:cNvSpPr txBox="1"/>
          <p:nvPr/>
        </p:nvSpPr>
        <p:spPr>
          <a:xfrm>
            <a:off x="347902" y="208213"/>
            <a:ext cx="8567498" cy="369332"/>
          </a:xfrm>
          <a:prstGeom prst="rect">
            <a:avLst/>
          </a:prstGeom>
          <a:noFill/>
        </p:spPr>
        <p:txBody>
          <a:bodyPr wrap="square" rtlCol="0">
            <a:spAutoFit/>
          </a:bodyPr>
          <a:lstStyle/>
          <a:p>
            <a:pPr algn="ctr" eaLnBrk="0" hangingPunct="0"/>
            <a:r>
              <a:rPr lang="en-US" dirty="0" smtClean="0">
                <a:solidFill>
                  <a:prstClr val="black"/>
                </a:solidFill>
                <a:latin typeface="Verdana" pitchFamily="34" charset="0"/>
              </a:rPr>
              <a:t>Bringing ACL into Talking about Sex</a:t>
            </a:r>
            <a:endParaRPr lang="en-US" dirty="0">
              <a:solidFill>
                <a:prstClr val="black"/>
              </a:solidFill>
              <a:latin typeface="Verdana" pitchFamily="34" charset="0"/>
            </a:endParaRPr>
          </a:p>
        </p:txBody>
      </p:sp>
      <p:cxnSp>
        <p:nvCxnSpPr>
          <p:cNvPr id="9" name="Straight Arrow Connector 8"/>
          <p:cNvCxnSpPr/>
          <p:nvPr/>
        </p:nvCxnSpPr>
        <p:spPr>
          <a:xfrm rot="5400000">
            <a:off x="1812853" y="2094635"/>
            <a:ext cx="2703655" cy="1832182"/>
          </a:xfrm>
          <a:prstGeom prst="straightConnector1">
            <a:avLst/>
          </a:prstGeom>
          <a:ln>
            <a:tailEnd type="none"/>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rot="16200000" flipH="1">
            <a:off x="4113491" y="1907252"/>
            <a:ext cx="2703657" cy="2206949"/>
          </a:xfrm>
          <a:prstGeom prst="straightConnector1">
            <a:avLst/>
          </a:prstGeom>
          <a:ln>
            <a:tailEnd type="none"/>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V="1">
            <a:off x="3007901" y="4632728"/>
            <a:ext cx="3225266" cy="1"/>
          </a:xfrm>
          <a:prstGeom prst="straightConnector1">
            <a:avLst/>
          </a:prstGeom>
          <a:ln>
            <a:tailEnd type="none"/>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5304587" y="1464296"/>
            <a:ext cx="3763633" cy="1754326"/>
          </a:xfrm>
          <a:prstGeom prst="rect">
            <a:avLst/>
          </a:prstGeom>
          <a:noFill/>
        </p:spPr>
        <p:txBody>
          <a:bodyPr wrap="square" rtlCol="0">
            <a:spAutoFit/>
          </a:bodyPr>
          <a:lstStyle/>
          <a:p>
            <a:pPr marL="166688" indent="-166688" eaLnBrk="0" hangingPunct="0">
              <a:buFont typeface="Arial"/>
              <a:buChar char="•"/>
            </a:pPr>
            <a:r>
              <a:rPr lang="en-US" dirty="0" smtClean="0">
                <a:solidFill>
                  <a:srgbClr val="C00000"/>
                </a:solidFill>
                <a:latin typeface="Verdana" pitchFamily="34" charset="0"/>
              </a:rPr>
              <a:t>Noticing, attention</a:t>
            </a:r>
          </a:p>
          <a:p>
            <a:pPr marL="166688" indent="-166688" eaLnBrk="0" hangingPunct="0">
              <a:buFont typeface="Arial"/>
              <a:buChar char="•"/>
            </a:pPr>
            <a:r>
              <a:rPr lang="en-US" dirty="0" smtClean="0">
                <a:solidFill>
                  <a:srgbClr val="C00000"/>
                </a:solidFill>
                <a:latin typeface="Verdana" pitchFamily="34" charset="0"/>
              </a:rPr>
              <a:t>Mindfulness, </a:t>
            </a:r>
            <a:r>
              <a:rPr lang="en-US" dirty="0">
                <a:solidFill>
                  <a:srgbClr val="C00000"/>
                </a:solidFill>
                <a:latin typeface="Verdana" pitchFamily="34" charset="0"/>
              </a:rPr>
              <a:t>b</a:t>
            </a:r>
            <a:r>
              <a:rPr lang="en-US" dirty="0" smtClean="0">
                <a:solidFill>
                  <a:srgbClr val="C00000"/>
                </a:solidFill>
                <a:latin typeface="Verdana" pitchFamily="34" charset="0"/>
              </a:rPr>
              <a:t>eing present</a:t>
            </a:r>
          </a:p>
          <a:p>
            <a:pPr marL="166688" indent="-166688" eaLnBrk="0" hangingPunct="0">
              <a:buFont typeface="Arial"/>
              <a:buChar char="•"/>
            </a:pPr>
            <a:r>
              <a:rPr lang="en-US" dirty="0" smtClean="0">
                <a:solidFill>
                  <a:srgbClr val="C00000"/>
                </a:solidFill>
                <a:latin typeface="Verdana" pitchFamily="34" charset="0"/>
              </a:rPr>
              <a:t>Empathic connection</a:t>
            </a:r>
          </a:p>
          <a:p>
            <a:pPr marL="166688" indent="-166688" eaLnBrk="0" hangingPunct="0">
              <a:buFont typeface="Arial"/>
              <a:buChar char="•"/>
            </a:pPr>
            <a:r>
              <a:rPr lang="en-US" dirty="0" smtClean="0">
                <a:solidFill>
                  <a:srgbClr val="C00000"/>
                </a:solidFill>
                <a:latin typeface="Verdana" pitchFamily="34" charset="0"/>
              </a:rPr>
              <a:t>Attunement</a:t>
            </a:r>
          </a:p>
          <a:p>
            <a:pPr marL="166688" indent="-166688" eaLnBrk="0" hangingPunct="0">
              <a:buFont typeface="Arial"/>
              <a:buChar char="•"/>
            </a:pPr>
            <a:r>
              <a:rPr lang="en-US" dirty="0" smtClean="0">
                <a:solidFill>
                  <a:srgbClr val="C00000"/>
                </a:solidFill>
                <a:latin typeface="Verdana" pitchFamily="34" charset="0"/>
              </a:rPr>
              <a:t>Perspective taking</a:t>
            </a:r>
          </a:p>
          <a:p>
            <a:pPr marL="166688" indent="-166688" eaLnBrk="0" hangingPunct="0">
              <a:buFont typeface="Arial"/>
              <a:buChar char="•"/>
            </a:pPr>
            <a:endParaRPr lang="en-US" dirty="0">
              <a:solidFill>
                <a:prstClr val="black"/>
              </a:solidFill>
              <a:latin typeface="Verdana" pitchFamily="34" charset="0"/>
            </a:endParaRPr>
          </a:p>
        </p:txBody>
      </p:sp>
      <p:sp>
        <p:nvSpPr>
          <p:cNvPr id="11" name="TextBox 10"/>
          <p:cNvSpPr txBox="1"/>
          <p:nvPr/>
        </p:nvSpPr>
        <p:spPr>
          <a:xfrm>
            <a:off x="5854398" y="4706156"/>
            <a:ext cx="3289602" cy="2031325"/>
          </a:xfrm>
          <a:prstGeom prst="rect">
            <a:avLst/>
          </a:prstGeom>
          <a:noFill/>
        </p:spPr>
        <p:txBody>
          <a:bodyPr wrap="square" rtlCol="0">
            <a:spAutoFit/>
          </a:bodyPr>
          <a:lstStyle/>
          <a:p>
            <a:pPr marL="166688" indent="-166688" eaLnBrk="0" hangingPunct="0">
              <a:buFont typeface="Arial"/>
              <a:buChar char="•"/>
            </a:pPr>
            <a:r>
              <a:rPr lang="en-US" dirty="0" smtClean="0">
                <a:solidFill>
                  <a:srgbClr val="008000"/>
                </a:solidFill>
                <a:latin typeface="Verdana" pitchFamily="34" charset="0"/>
              </a:rPr>
              <a:t>Caring, altruism</a:t>
            </a:r>
          </a:p>
          <a:p>
            <a:pPr marL="166688" indent="-166688" eaLnBrk="0" hangingPunct="0">
              <a:buFont typeface="Arial"/>
              <a:buChar char="•"/>
            </a:pPr>
            <a:r>
              <a:rPr lang="en-US" dirty="0" smtClean="0">
                <a:solidFill>
                  <a:srgbClr val="008000"/>
                </a:solidFill>
                <a:latin typeface="Verdana" pitchFamily="34" charset="0"/>
              </a:rPr>
              <a:t>Showing compassion</a:t>
            </a:r>
          </a:p>
          <a:p>
            <a:pPr marL="166688" indent="-166688" eaLnBrk="0" hangingPunct="0">
              <a:buFont typeface="Arial"/>
              <a:buChar char="•"/>
            </a:pPr>
            <a:r>
              <a:rPr lang="en-US" dirty="0" smtClean="0">
                <a:solidFill>
                  <a:srgbClr val="008000"/>
                </a:solidFill>
                <a:latin typeface="Verdana" pitchFamily="34" charset="0"/>
              </a:rPr>
              <a:t>Supporting</a:t>
            </a:r>
          </a:p>
          <a:p>
            <a:pPr marL="166688" indent="-166688" eaLnBrk="0" hangingPunct="0">
              <a:buFont typeface="Arial"/>
              <a:buChar char="•"/>
            </a:pPr>
            <a:r>
              <a:rPr lang="en-US" dirty="0" smtClean="0">
                <a:solidFill>
                  <a:srgbClr val="008000"/>
                </a:solidFill>
                <a:latin typeface="Verdana" pitchFamily="34" charset="0"/>
              </a:rPr>
              <a:t>Appreciating</a:t>
            </a:r>
          </a:p>
          <a:p>
            <a:pPr marL="166688" indent="-166688" eaLnBrk="0" hangingPunct="0">
              <a:buFont typeface="Arial"/>
              <a:buChar char="•"/>
            </a:pPr>
            <a:r>
              <a:rPr lang="en-US" dirty="0" smtClean="0">
                <a:solidFill>
                  <a:srgbClr val="008000"/>
                </a:solidFill>
                <a:latin typeface="Verdana" pitchFamily="34" charset="0"/>
              </a:rPr>
              <a:t>Acknowledging</a:t>
            </a:r>
          </a:p>
          <a:p>
            <a:pPr marL="166688" indent="-166688" eaLnBrk="0" hangingPunct="0">
              <a:buFont typeface="Arial"/>
              <a:buChar char="•"/>
            </a:pPr>
            <a:r>
              <a:rPr lang="en-US" dirty="0" smtClean="0">
                <a:solidFill>
                  <a:srgbClr val="008000"/>
                </a:solidFill>
                <a:latin typeface="Verdana" pitchFamily="34" charset="0"/>
              </a:rPr>
              <a:t>Respecting</a:t>
            </a:r>
          </a:p>
          <a:p>
            <a:pPr marL="166688" indent="-166688" eaLnBrk="0" hangingPunct="0">
              <a:buFont typeface="Arial"/>
              <a:buChar char="•"/>
            </a:pPr>
            <a:r>
              <a:rPr lang="en-US" dirty="0" smtClean="0">
                <a:solidFill>
                  <a:srgbClr val="008000"/>
                </a:solidFill>
                <a:latin typeface="Verdana" pitchFamily="34" charset="0"/>
              </a:rPr>
              <a:t>Connection</a:t>
            </a:r>
            <a:endParaRPr lang="en-US" dirty="0">
              <a:solidFill>
                <a:prstClr val="black"/>
              </a:solidFill>
              <a:latin typeface="Verdana" pitchFamily="34" charset="0"/>
            </a:endParaRPr>
          </a:p>
        </p:txBody>
      </p:sp>
      <p:sp>
        <p:nvSpPr>
          <p:cNvPr id="13" name="TextBox 12"/>
          <p:cNvSpPr txBox="1"/>
          <p:nvPr/>
        </p:nvSpPr>
        <p:spPr>
          <a:xfrm>
            <a:off x="347902" y="4683528"/>
            <a:ext cx="4681298" cy="2031325"/>
          </a:xfrm>
          <a:prstGeom prst="rect">
            <a:avLst/>
          </a:prstGeom>
          <a:noFill/>
        </p:spPr>
        <p:txBody>
          <a:bodyPr wrap="square" rtlCol="0">
            <a:spAutoFit/>
          </a:bodyPr>
          <a:lstStyle/>
          <a:p>
            <a:pPr marL="166688" indent="-166688" eaLnBrk="0" hangingPunct="0">
              <a:buFont typeface="Arial"/>
              <a:buChar char="•"/>
            </a:pPr>
            <a:r>
              <a:rPr lang="en-US" dirty="0" smtClean="0">
                <a:solidFill>
                  <a:srgbClr val="E2751D"/>
                </a:solidFill>
                <a:latin typeface="Verdana" pitchFamily="34" charset="0"/>
              </a:rPr>
              <a:t>Being honest</a:t>
            </a:r>
          </a:p>
          <a:p>
            <a:pPr marL="166688" indent="-166688" eaLnBrk="0" hangingPunct="0">
              <a:buFont typeface="Arial"/>
              <a:buChar char="•"/>
            </a:pPr>
            <a:r>
              <a:rPr lang="en-US" dirty="0" smtClean="0">
                <a:solidFill>
                  <a:srgbClr val="E2751D"/>
                </a:solidFill>
                <a:latin typeface="Verdana" pitchFamily="34" charset="0"/>
              </a:rPr>
              <a:t>Vulnerability</a:t>
            </a:r>
          </a:p>
          <a:p>
            <a:pPr marL="166688" indent="-166688" eaLnBrk="0" hangingPunct="0">
              <a:buFont typeface="Arial"/>
              <a:buChar char="•"/>
            </a:pPr>
            <a:r>
              <a:rPr lang="en-US" dirty="0" smtClean="0">
                <a:solidFill>
                  <a:srgbClr val="E2751D"/>
                </a:solidFill>
                <a:latin typeface="Verdana" pitchFamily="34" charset="0"/>
              </a:rPr>
              <a:t>Authenticity</a:t>
            </a:r>
          </a:p>
          <a:p>
            <a:pPr marL="166688" indent="-166688" eaLnBrk="0" hangingPunct="0">
              <a:buFont typeface="Arial"/>
              <a:buChar char="•"/>
            </a:pPr>
            <a:r>
              <a:rPr lang="en-US" dirty="0" smtClean="0">
                <a:solidFill>
                  <a:srgbClr val="E2751D"/>
                </a:solidFill>
                <a:latin typeface="Verdana" pitchFamily="34" charset="0"/>
              </a:rPr>
              <a:t>Taking a risk, making a commitment</a:t>
            </a:r>
          </a:p>
          <a:p>
            <a:pPr marL="166688" indent="-166688" eaLnBrk="0" hangingPunct="0">
              <a:buFont typeface="Arial"/>
              <a:buChar char="•"/>
            </a:pPr>
            <a:r>
              <a:rPr lang="en-US" dirty="0" smtClean="0">
                <a:solidFill>
                  <a:srgbClr val="E2751D"/>
                </a:solidFill>
                <a:latin typeface="Verdana" pitchFamily="34" charset="0"/>
              </a:rPr>
              <a:t>Confronting </a:t>
            </a:r>
          </a:p>
          <a:p>
            <a:pPr marL="166688" indent="-166688" eaLnBrk="0" hangingPunct="0">
              <a:buFont typeface="Arial"/>
              <a:buChar char="•"/>
            </a:pPr>
            <a:r>
              <a:rPr lang="en-US" dirty="0" smtClean="0">
                <a:solidFill>
                  <a:srgbClr val="E2751D"/>
                </a:solidFill>
                <a:latin typeface="Verdana" pitchFamily="34" charset="0"/>
              </a:rPr>
              <a:t>Asking bold questions</a:t>
            </a:r>
          </a:p>
          <a:p>
            <a:pPr marL="166688" indent="-166688" eaLnBrk="0" hangingPunct="0">
              <a:buFont typeface="Arial"/>
              <a:buChar char="•"/>
            </a:pPr>
            <a:r>
              <a:rPr lang="en-US" dirty="0" smtClean="0">
                <a:solidFill>
                  <a:srgbClr val="E2751D"/>
                </a:solidFill>
                <a:latin typeface="Verdana" pitchFamily="34" charset="0"/>
              </a:rPr>
              <a:t>Trying new things, making effort</a:t>
            </a:r>
          </a:p>
        </p:txBody>
      </p:sp>
    </p:spTree>
    <p:custDataLst>
      <p:tags r:id="rId1"/>
    </p:custDataLst>
    <p:extLst>
      <p:ext uri="{BB962C8B-B14F-4D97-AF65-F5344CB8AC3E}">
        <p14:creationId xmlns:p14="http://schemas.microsoft.com/office/powerpoint/2010/main" val="16095194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10" grpId="0"/>
      <p:bldP spid="11"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Adapted Box Questions</a:t>
            </a:r>
            <a:endParaRPr lang="en-US" dirty="0"/>
          </a:p>
        </p:txBody>
      </p:sp>
      <p:sp>
        <p:nvSpPr>
          <p:cNvPr id="3" name="Content Placeholder 2"/>
          <p:cNvSpPr>
            <a:spLocks noGrp="1"/>
          </p:cNvSpPr>
          <p:nvPr>
            <p:ph sz="half" idx="1"/>
          </p:nvPr>
        </p:nvSpPr>
        <p:spPr>
          <a:xfrm>
            <a:off x="457200" y="1920084"/>
            <a:ext cx="4038600" cy="4605259"/>
          </a:xfrm>
        </p:spPr>
        <p:txBody>
          <a:bodyPr>
            <a:normAutofit fontScale="70000" lnSpcReduction="20000"/>
          </a:bodyPr>
          <a:lstStyle/>
          <a:p>
            <a:pPr marL="0" indent="0">
              <a:buNone/>
            </a:pPr>
            <a:r>
              <a:rPr lang="en-US" b="1" dirty="0" smtClean="0"/>
              <a:t>Box A</a:t>
            </a:r>
          </a:p>
          <a:p>
            <a:r>
              <a:rPr lang="en-US" dirty="0" smtClean="0"/>
              <a:t>What </a:t>
            </a:r>
            <a:r>
              <a:rPr lang="en-US" dirty="0"/>
              <a:t>would constitute a "perfect day" for you?</a:t>
            </a:r>
          </a:p>
          <a:p>
            <a:r>
              <a:rPr lang="en-US" dirty="0" smtClean="0"/>
              <a:t>What </a:t>
            </a:r>
            <a:r>
              <a:rPr lang="en-US" dirty="0"/>
              <a:t>is one of the things in your life you feel grateful for?</a:t>
            </a:r>
          </a:p>
          <a:p>
            <a:r>
              <a:rPr lang="en-US" dirty="0" smtClean="0"/>
              <a:t>If </a:t>
            </a:r>
            <a:r>
              <a:rPr lang="en-US" dirty="0"/>
              <a:t>you could wake up tomorrow having gained any one quality or ability, what would it be</a:t>
            </a:r>
            <a:r>
              <a:rPr lang="en-US" dirty="0" smtClean="0"/>
              <a:t>?</a:t>
            </a:r>
          </a:p>
          <a:p>
            <a:pPr marL="0" indent="0">
              <a:buNone/>
            </a:pPr>
            <a:endParaRPr lang="en-US" sz="1000" dirty="0" smtClean="0"/>
          </a:p>
          <a:p>
            <a:pPr marL="0" indent="0">
              <a:buNone/>
            </a:pPr>
            <a:r>
              <a:rPr lang="en-US" b="1" dirty="0"/>
              <a:t>Box B</a:t>
            </a:r>
          </a:p>
          <a:p>
            <a:r>
              <a:rPr lang="en-US" dirty="0"/>
              <a:t>If you could change anything about the way you were raised in terms of attitudes towards sex, what would it be?</a:t>
            </a:r>
          </a:p>
          <a:p>
            <a:r>
              <a:rPr lang="en-US" dirty="0" smtClean="0"/>
              <a:t>If </a:t>
            </a:r>
            <a:r>
              <a:rPr lang="en-US" dirty="0"/>
              <a:t>you knew that in one year you would die suddenly, would you change anything about the way you are now living in terms of sexual/sensual intimacy? Why?</a:t>
            </a:r>
          </a:p>
          <a:p>
            <a:endParaRPr lang="en-US" dirty="0"/>
          </a:p>
          <a:p>
            <a:pPr marL="514350" indent="-514350">
              <a:buFont typeface="+mj-lt"/>
              <a:buAutoNum type="arabicPeriod"/>
            </a:pPr>
            <a:endParaRPr lang="en-US" dirty="0"/>
          </a:p>
        </p:txBody>
      </p:sp>
      <p:sp>
        <p:nvSpPr>
          <p:cNvPr id="4" name="Content Placeholder 3"/>
          <p:cNvSpPr>
            <a:spLocks noGrp="1"/>
          </p:cNvSpPr>
          <p:nvPr>
            <p:ph sz="half" idx="2"/>
          </p:nvPr>
        </p:nvSpPr>
        <p:spPr>
          <a:xfrm>
            <a:off x="4648200" y="1920084"/>
            <a:ext cx="4038600" cy="4677267"/>
          </a:xfrm>
        </p:spPr>
        <p:txBody>
          <a:bodyPr>
            <a:normAutofit fontScale="70000" lnSpcReduction="20000"/>
          </a:bodyPr>
          <a:lstStyle/>
          <a:p>
            <a:pPr marL="0" indent="0">
              <a:buNone/>
            </a:pPr>
            <a:endParaRPr lang="en-US" sz="1000" dirty="0" smtClean="0"/>
          </a:p>
          <a:p>
            <a:r>
              <a:rPr lang="en-US" dirty="0"/>
              <a:t>What do you most value in a sexual/intimate relationship?</a:t>
            </a:r>
          </a:p>
          <a:p>
            <a:pPr marL="0" indent="0">
              <a:buNone/>
            </a:pPr>
            <a:endParaRPr lang="en-US" sz="1100" b="1" dirty="0" smtClean="0"/>
          </a:p>
          <a:p>
            <a:pPr marL="0" indent="0">
              <a:buNone/>
            </a:pPr>
            <a:r>
              <a:rPr lang="en-US" b="1" dirty="0" smtClean="0"/>
              <a:t>Box C</a:t>
            </a:r>
          </a:p>
          <a:p>
            <a:r>
              <a:rPr lang="en-US" dirty="0"/>
              <a:t>Share an embarrassing or shameful moment in your life in relation to your sexual learning history</a:t>
            </a:r>
            <a:r>
              <a:rPr lang="en-US" dirty="0" smtClean="0"/>
              <a:t>.</a:t>
            </a:r>
          </a:p>
          <a:p>
            <a:r>
              <a:rPr lang="en-US" dirty="0"/>
              <a:t>Tell me about something or someone you have lost in your life that you believe affects you sexually/intimately today.</a:t>
            </a:r>
          </a:p>
          <a:p>
            <a:r>
              <a:rPr lang="en-US" dirty="0"/>
              <a:t>What is a painful sexual/intimate memory for you? Have you come to terms with what happened? If yes, how? If no, is there anything you would like to do to resolve what happened so that it eases your pain around this? </a:t>
            </a:r>
          </a:p>
          <a:p>
            <a:pPr marL="0" indent="0">
              <a:buNone/>
            </a:pPr>
            <a:endParaRPr lang="en-US" b="1" dirty="0" smtClean="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32753615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581562_466750103347706_2037457060_n.jpg"/>
          <p:cNvPicPr>
            <a:picLocks noGrp="1" noChangeAspect="1"/>
          </p:cNvPicPr>
          <p:nvPr>
            <p:ph idx="1"/>
          </p:nvPr>
        </p:nvPicPr>
        <p:blipFill>
          <a:blip r:embed="rId3">
            <a:extLst>
              <a:ext uri="{28A0092B-C50C-407E-A947-70E740481C1C}">
                <a14:useLocalDpi xmlns:a14="http://schemas.microsoft.com/office/drawing/2010/main" val="0"/>
              </a:ext>
            </a:extLst>
          </a:blip>
          <a:srcRect t="13459" b="13459"/>
          <a:stretch>
            <a:fillRect/>
          </a:stretch>
        </p:blipFill>
        <p:spPr>
          <a:xfrm>
            <a:off x="688490" y="2593490"/>
            <a:ext cx="7745505" cy="3877815"/>
          </a:xfrm>
        </p:spPr>
      </p:pic>
      <p:sp>
        <p:nvSpPr>
          <p:cNvPr id="3" name="Title 2"/>
          <p:cNvSpPr>
            <a:spLocks noGrp="1"/>
          </p:cNvSpPr>
          <p:nvPr>
            <p:ph type="title"/>
          </p:nvPr>
        </p:nvSpPr>
        <p:spPr>
          <a:xfrm>
            <a:off x="677732" y="398929"/>
            <a:ext cx="7756263" cy="1054250"/>
          </a:xfrm>
        </p:spPr>
        <p:txBody>
          <a:bodyPr>
            <a:normAutofit fontScale="90000"/>
          </a:bodyPr>
          <a:lstStyle/>
          <a:p>
            <a:r>
              <a:rPr lang="en-US" sz="4400" dirty="0" smtClean="0"/>
              <a:t>Talking about Sex with ACL Real-Play</a:t>
            </a:r>
            <a:endParaRPr lang="en-US" sz="4400" dirty="0"/>
          </a:p>
        </p:txBody>
      </p:sp>
    </p:spTree>
    <p:extLst>
      <p:ext uri="{BB962C8B-B14F-4D97-AF65-F5344CB8AC3E}">
        <p14:creationId xmlns:p14="http://schemas.microsoft.com/office/powerpoint/2010/main" val="20117404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And...</a:t>
            </a:r>
            <a:endParaRPr lang="en-IE" b="1" dirty="0"/>
          </a:p>
        </p:txBody>
      </p:sp>
      <p:pic>
        <p:nvPicPr>
          <p:cNvPr id="4" name="Content Placeholder 3" descr="change uncomfortable.jpg"/>
          <p:cNvPicPr>
            <a:picLocks noGrp="1" noChangeAspect="1"/>
          </p:cNvPicPr>
          <p:nvPr>
            <p:ph idx="1"/>
          </p:nvPr>
        </p:nvPicPr>
        <p:blipFill>
          <a:blip r:embed="rId2" cstate="print"/>
          <a:stretch>
            <a:fillRect/>
          </a:stretch>
        </p:blipFill>
        <p:spPr>
          <a:xfrm>
            <a:off x="395536" y="1817441"/>
            <a:ext cx="8424936" cy="5040559"/>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32856"/>
            <a:ext cx="9144000" cy="1362456"/>
          </a:xfrm>
        </p:spPr>
        <p:txBody>
          <a:bodyPr/>
          <a:lstStyle/>
          <a:p>
            <a:pPr algn="ctr"/>
            <a:r>
              <a:rPr lang="en-IE" dirty="0" smtClean="0"/>
              <a:t>Thank you so much for taking time to talk about Sex!</a:t>
            </a:r>
            <a:endParaRPr lang="en-IE" dirty="0"/>
          </a:p>
        </p:txBody>
      </p:sp>
      <p:sp>
        <p:nvSpPr>
          <p:cNvPr id="3" name="Text Placeholder 2"/>
          <p:cNvSpPr>
            <a:spLocks noGrp="1"/>
          </p:cNvSpPr>
          <p:nvPr>
            <p:ph type="body" idx="1"/>
          </p:nvPr>
        </p:nvSpPr>
        <p:spPr>
          <a:xfrm>
            <a:off x="539552" y="4005064"/>
            <a:ext cx="7772400" cy="1509712"/>
          </a:xfrm>
        </p:spPr>
        <p:txBody>
          <a:bodyPr>
            <a:noAutofit/>
          </a:bodyPr>
          <a:lstStyle/>
          <a:p>
            <a:pPr algn="ctr"/>
            <a:r>
              <a:rPr lang="en-IE" sz="3600" b="1" dirty="0" smtClean="0"/>
              <a:t>aacurtin@tcd.ie</a:t>
            </a:r>
          </a:p>
          <a:p>
            <a:pPr algn="ctr"/>
            <a:r>
              <a:rPr lang="en-IE" sz="3600" b="1" dirty="0" smtClean="0"/>
              <a:t>www.actnowireland.com</a:t>
            </a:r>
          </a:p>
          <a:p>
            <a:pPr algn="ctr"/>
            <a:r>
              <a:rPr lang="en-IE" sz="3600" b="1" dirty="0" smtClean="0"/>
              <a:t>Find </a:t>
            </a:r>
            <a:r>
              <a:rPr lang="en-IE" sz="3600" b="1" i="1" dirty="0" smtClean="0"/>
              <a:t>ACT</a:t>
            </a:r>
            <a:r>
              <a:rPr lang="en-IE" sz="3600" b="1" dirty="0" smtClean="0"/>
              <a:t> Now Ireland on Facebook</a:t>
            </a:r>
          </a:p>
          <a:p>
            <a:pPr algn="ctr"/>
            <a:r>
              <a:rPr lang="en-IE" sz="3600" b="1" dirty="0" smtClean="0"/>
              <a:t>Find WTF Psychology Blog </a:t>
            </a:r>
            <a:endParaRPr lang="en-IE" sz="36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pic>
        <p:nvPicPr>
          <p:cNvPr id="4" name="Content Placeholder 3" descr="sex funct.jpg"/>
          <p:cNvPicPr>
            <a:picLocks noGrp="1" noChangeAspect="1"/>
          </p:cNvPicPr>
          <p:nvPr>
            <p:ph idx="1"/>
          </p:nvPr>
        </p:nvPicPr>
        <p:blipFill>
          <a:blip r:embed="rId2" cstate="print"/>
          <a:stretch>
            <a:fillRect/>
          </a:stretch>
        </p:blipFill>
        <p:spPr>
          <a:xfrm>
            <a:off x="539552" y="1052736"/>
            <a:ext cx="7993037" cy="5539619"/>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Invitation: 3 zones</a:t>
            </a:r>
            <a:endParaRPr lang="en-US" dirty="0"/>
          </a:p>
        </p:txBody>
      </p:sp>
      <p:sp>
        <p:nvSpPr>
          <p:cNvPr id="4" name="Oval 3"/>
          <p:cNvSpPr/>
          <p:nvPr/>
        </p:nvSpPr>
        <p:spPr>
          <a:xfrm>
            <a:off x="1500911" y="4075545"/>
            <a:ext cx="1486913" cy="1385456"/>
          </a:xfrm>
          <a:prstGeom prst="ellipse">
            <a:avLst/>
          </a:prstGeom>
          <a:noFill/>
          <a:ln w="63500">
            <a:solidFill>
              <a:srgbClr val="CCFFCC"/>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8000"/>
                </a:solidFill>
              </a:rPr>
              <a:t>Comfort zone</a:t>
            </a:r>
            <a:endParaRPr lang="en-US" dirty="0">
              <a:solidFill>
                <a:srgbClr val="008000"/>
              </a:solidFill>
            </a:endParaRPr>
          </a:p>
        </p:txBody>
      </p:sp>
      <p:sp>
        <p:nvSpPr>
          <p:cNvPr id="6" name="Oval 5"/>
          <p:cNvSpPr/>
          <p:nvPr/>
        </p:nvSpPr>
        <p:spPr>
          <a:xfrm>
            <a:off x="3313544" y="2551544"/>
            <a:ext cx="3844637" cy="3371273"/>
          </a:xfrm>
          <a:prstGeom prst="ellipse">
            <a:avLst/>
          </a:prstGeom>
          <a:noFill/>
          <a:ln w="63500">
            <a:solidFill>
              <a:srgbClr val="E700E7"/>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E700E7"/>
                </a:solidFill>
              </a:rPr>
              <a:t>Where the magic happens</a:t>
            </a:r>
            <a:endParaRPr lang="en-US" dirty="0">
              <a:solidFill>
                <a:srgbClr val="E700E7"/>
              </a:solidFill>
            </a:endParaRPr>
          </a:p>
        </p:txBody>
      </p:sp>
      <p:sp>
        <p:nvSpPr>
          <p:cNvPr id="7" name="Oval 6"/>
          <p:cNvSpPr/>
          <p:nvPr/>
        </p:nvSpPr>
        <p:spPr>
          <a:xfrm>
            <a:off x="738909" y="3336635"/>
            <a:ext cx="2863273" cy="2789527"/>
          </a:xfrm>
          <a:prstGeom prst="ellipse">
            <a:avLst/>
          </a:prstGeom>
          <a:noFill/>
          <a:ln w="63500" cmpd="sng">
            <a:solidFill>
              <a:schemeClr val="tx2">
                <a:lumMod val="60000"/>
                <a:lumOff val="40000"/>
              </a:schemeClr>
            </a:solidFill>
            <a:prstDash val="sysDash"/>
          </a:ln>
        </p:spPr>
        <p:style>
          <a:lnRef idx="1">
            <a:schemeClr val="accent1"/>
          </a:lnRef>
          <a:fillRef idx="3">
            <a:schemeClr val="accent1"/>
          </a:fillRef>
          <a:effectRef idx="2">
            <a:schemeClr val="accent1"/>
          </a:effectRef>
          <a:fontRef idx="minor">
            <a:schemeClr val="lt1"/>
          </a:fontRef>
        </p:style>
        <p:txBody>
          <a:bodyPr rtlCol="0" anchor="t"/>
          <a:lstStyle/>
          <a:p>
            <a:pPr algn="ctr"/>
            <a:r>
              <a:rPr lang="en-US" sz="1600" dirty="0" smtClean="0">
                <a:solidFill>
                  <a:srgbClr val="0000FF"/>
                </a:solidFill>
              </a:rPr>
              <a:t>Self-care zone</a:t>
            </a:r>
            <a:endParaRPr lang="en-US" sz="1600" dirty="0">
              <a:solidFill>
                <a:srgbClr val="0000FF"/>
              </a:solidFill>
            </a:endParaRPr>
          </a:p>
        </p:txBody>
      </p:sp>
      <p:sp>
        <p:nvSpPr>
          <p:cNvPr id="3" name="TextBox 2"/>
          <p:cNvSpPr txBox="1"/>
          <p:nvPr/>
        </p:nvSpPr>
        <p:spPr>
          <a:xfrm>
            <a:off x="5940152" y="6021288"/>
            <a:ext cx="3096344" cy="369332"/>
          </a:xfrm>
          <a:prstGeom prst="rect">
            <a:avLst/>
          </a:prstGeom>
          <a:noFill/>
        </p:spPr>
        <p:txBody>
          <a:bodyPr wrap="square" rtlCol="0">
            <a:spAutoFit/>
          </a:bodyPr>
          <a:lstStyle/>
          <a:p>
            <a:r>
              <a:rPr lang="en-US" dirty="0" smtClean="0"/>
              <a:t>Thanks </a:t>
            </a:r>
            <a:r>
              <a:rPr lang="en-US" dirty="0" err="1" smtClean="0"/>
              <a:t>Benji</a:t>
            </a:r>
            <a:r>
              <a:rPr lang="en-US" dirty="0" smtClean="0"/>
              <a:t> </a:t>
            </a:r>
            <a:r>
              <a:rPr lang="en-US" dirty="0" err="1" smtClean="0"/>
              <a:t>Schoendorff</a:t>
            </a:r>
            <a:endParaRPr lang="en-US" dirty="0"/>
          </a:p>
        </p:txBody>
      </p:sp>
    </p:spTree>
    <p:extLst>
      <p:ext uri="{BB962C8B-B14F-4D97-AF65-F5344CB8AC3E}">
        <p14:creationId xmlns:p14="http://schemas.microsoft.com/office/powerpoint/2010/main" val="2709047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76672"/>
            <a:ext cx="8712968" cy="1143000"/>
          </a:xfrm>
        </p:spPr>
        <p:txBody>
          <a:bodyPr>
            <a:noAutofit/>
          </a:bodyPr>
          <a:lstStyle/>
          <a:p>
            <a:r>
              <a:rPr lang="en-IE" sz="3600" b="1" dirty="0" smtClean="0"/>
              <a:t>Five Sexual Words You </a:t>
            </a:r>
            <a:r>
              <a:rPr lang="en-IE" sz="3600" b="1" dirty="0"/>
              <a:t>F</a:t>
            </a:r>
            <a:r>
              <a:rPr lang="en-IE" sz="3600" b="1" dirty="0" smtClean="0"/>
              <a:t>ind </a:t>
            </a:r>
            <a:r>
              <a:rPr lang="en-IE" sz="3600" b="1" dirty="0"/>
              <a:t>U</a:t>
            </a:r>
            <a:r>
              <a:rPr lang="en-IE" sz="3600" b="1" dirty="0" smtClean="0"/>
              <a:t>ncomfortable</a:t>
            </a:r>
            <a:endParaRPr lang="en-IE" sz="3600" b="1" dirty="0"/>
          </a:p>
        </p:txBody>
      </p:sp>
      <p:sp>
        <p:nvSpPr>
          <p:cNvPr id="3" name="Content Placeholder 2"/>
          <p:cNvSpPr>
            <a:spLocks noGrp="1"/>
          </p:cNvSpPr>
          <p:nvPr>
            <p:ph idx="1"/>
          </p:nvPr>
        </p:nvSpPr>
        <p:spPr/>
        <p:txBody>
          <a:bodyPr>
            <a:normAutofit/>
          </a:bodyPr>
          <a:lstStyle/>
          <a:p>
            <a:endParaRPr lang="en-IE" sz="4000" dirty="0"/>
          </a:p>
        </p:txBody>
      </p:sp>
    </p:spTree>
    <p:extLst>
      <p:ext uri="{BB962C8B-B14F-4D97-AF65-F5344CB8AC3E}">
        <p14:creationId xmlns:p14="http://schemas.microsoft.com/office/powerpoint/2010/main" val="65931461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Grp="1" noChangeArrowheads="1"/>
          </p:cNvSpPr>
          <p:nvPr>
            <p:ph idx="1"/>
          </p:nvPr>
        </p:nvSpPr>
        <p:spPr/>
        <p:txBody>
          <a:bodyPr>
            <a:normAutofit fontScale="92500" lnSpcReduction="20000"/>
          </a:bodyPr>
          <a:lstStyle/>
          <a:p>
            <a:pPr eaLnBrk="1" hangingPunct="1">
              <a:lnSpc>
                <a:spcPct val="80000"/>
              </a:lnSpc>
            </a:pPr>
            <a:r>
              <a:rPr lang="en-US" sz="2200" dirty="0" smtClean="0">
                <a:latin typeface="Times New Roman" charset="0"/>
                <a:cs typeface="Times New Roman" charset="0"/>
              </a:rPr>
              <a:t>An </a:t>
            </a:r>
            <a:r>
              <a:rPr lang="en-US" sz="2200" dirty="0">
                <a:latin typeface="Times New Roman" charset="0"/>
                <a:cs typeface="Times New Roman" charset="0"/>
              </a:rPr>
              <a:t>environment where you are reinforced as powerful thinkers and agents of change, not only in the therapy room, but in your daily lives. </a:t>
            </a:r>
            <a:endParaRPr lang="en-US" sz="2200" dirty="0" smtClean="0">
              <a:latin typeface="Times New Roman" charset="0"/>
              <a:cs typeface="Times New Roman" charset="0"/>
            </a:endParaRPr>
          </a:p>
          <a:p>
            <a:pPr marL="0" indent="0" eaLnBrk="1" hangingPunct="1">
              <a:lnSpc>
                <a:spcPct val="80000"/>
              </a:lnSpc>
              <a:buNone/>
            </a:pPr>
            <a:endParaRPr lang="en-US" sz="2200" dirty="0">
              <a:latin typeface="Times New Roman" charset="0"/>
              <a:cs typeface="Times New Roman" charset="0"/>
            </a:endParaRPr>
          </a:p>
          <a:p>
            <a:pPr eaLnBrk="1" hangingPunct="1">
              <a:lnSpc>
                <a:spcPct val="80000"/>
              </a:lnSpc>
            </a:pPr>
            <a:r>
              <a:rPr lang="en-US" sz="2200" dirty="0">
                <a:latin typeface="Times New Roman" charset="0"/>
                <a:cs typeface="Times New Roman" charset="0"/>
              </a:rPr>
              <a:t>A place with no pretenses, where we can be seen and heard as who we are, where we express our true voice, where our wounds are validated and our gifts are nurtured</a:t>
            </a:r>
            <a:r>
              <a:rPr lang="en-US" sz="2200" dirty="0" smtClean="0">
                <a:latin typeface="Times New Roman" charset="0"/>
                <a:cs typeface="Times New Roman" charset="0"/>
              </a:rPr>
              <a:t>.</a:t>
            </a:r>
          </a:p>
          <a:p>
            <a:pPr marL="0" indent="0" eaLnBrk="1" hangingPunct="1">
              <a:lnSpc>
                <a:spcPct val="80000"/>
              </a:lnSpc>
              <a:buNone/>
            </a:pPr>
            <a:endParaRPr lang="en-US" sz="2200" dirty="0" smtClean="0">
              <a:latin typeface="Times New Roman" charset="0"/>
              <a:cs typeface="Times New Roman" charset="0"/>
            </a:endParaRPr>
          </a:p>
          <a:p>
            <a:pPr>
              <a:lnSpc>
                <a:spcPct val="80000"/>
              </a:lnSpc>
            </a:pPr>
            <a:r>
              <a:rPr lang="en-US" sz="2200" b="1" dirty="0">
                <a:latin typeface="Times New Roman" charset="0"/>
                <a:cs typeface="Times New Roman" charset="0"/>
              </a:rPr>
              <a:t>Confidentiality:</a:t>
            </a:r>
            <a:r>
              <a:rPr lang="en-US" sz="2200" dirty="0">
                <a:latin typeface="Times New Roman" charset="0"/>
                <a:cs typeface="Times New Roman" charset="0"/>
              </a:rPr>
              <a:t> All personal disclosures we make, verbal or written, are absolutely confidential</a:t>
            </a:r>
            <a:r>
              <a:rPr lang="en-US" sz="2200" dirty="0" smtClean="0">
                <a:latin typeface="Times New Roman" charset="0"/>
                <a:cs typeface="Times New Roman" charset="0"/>
              </a:rPr>
              <a:t>. This extends to anything the workshop leader may disclose in the service of modeling.</a:t>
            </a:r>
            <a:endParaRPr lang="en-US" sz="2200" dirty="0">
              <a:latin typeface="Times New Roman" charset="0"/>
              <a:cs typeface="Times New Roman" charset="0"/>
            </a:endParaRPr>
          </a:p>
          <a:p>
            <a:pPr marL="0" indent="0">
              <a:lnSpc>
                <a:spcPct val="80000"/>
              </a:lnSpc>
              <a:buNone/>
            </a:pPr>
            <a:endParaRPr lang="en-US" sz="2200" dirty="0">
              <a:latin typeface="Times New Roman" charset="0"/>
              <a:cs typeface="Times New Roman" charset="0"/>
            </a:endParaRPr>
          </a:p>
          <a:p>
            <a:pPr>
              <a:lnSpc>
                <a:spcPct val="80000"/>
              </a:lnSpc>
            </a:pPr>
            <a:r>
              <a:rPr lang="en-US" sz="2200" b="1" dirty="0">
                <a:latin typeface="Times New Roman" charset="0"/>
                <a:cs typeface="Times New Roman" charset="0"/>
              </a:rPr>
              <a:t>Needs:</a:t>
            </a:r>
            <a:r>
              <a:rPr lang="en-US" sz="2200" dirty="0">
                <a:latin typeface="Times New Roman" charset="0"/>
                <a:cs typeface="Times New Roman" charset="0"/>
              </a:rPr>
              <a:t> Make your needs known. Ask for what you want and don’t want.</a:t>
            </a:r>
          </a:p>
          <a:p>
            <a:pPr>
              <a:lnSpc>
                <a:spcPct val="80000"/>
              </a:lnSpc>
            </a:pPr>
            <a:endParaRPr lang="en-US" sz="2200" dirty="0">
              <a:latin typeface="Times New Roman" charset="0"/>
              <a:cs typeface="Times New Roman" charset="0"/>
            </a:endParaRPr>
          </a:p>
          <a:p>
            <a:pPr>
              <a:lnSpc>
                <a:spcPct val="80000"/>
              </a:lnSpc>
            </a:pPr>
            <a:r>
              <a:rPr lang="en-US" sz="2200" b="1" dirty="0">
                <a:latin typeface="Times New Roman" charset="0"/>
                <a:cs typeface="Times New Roman" charset="0"/>
              </a:rPr>
              <a:t>Presence and emotional risk:</a:t>
            </a:r>
            <a:r>
              <a:rPr lang="en-US" sz="2200" dirty="0">
                <a:latin typeface="Times New Roman" charset="0"/>
                <a:cs typeface="Times New Roman" charset="0"/>
              </a:rPr>
              <a:t>  Challenge yourself to be outside of your comfort zone, to go deeper than you are typically comfortable into learning, thinking, feeling, being, and expressing. But be gentle with yourself at the same time.</a:t>
            </a:r>
          </a:p>
          <a:p>
            <a:pPr algn="r" eaLnBrk="1" hangingPunct="1">
              <a:lnSpc>
                <a:spcPct val="80000"/>
              </a:lnSpc>
              <a:buFontTx/>
              <a:buNone/>
            </a:pPr>
            <a:endParaRPr lang="en-US" sz="1800" dirty="0" smtClean="0">
              <a:latin typeface="Times New Roman" charset="0"/>
              <a:cs typeface="Times New Roman" charset="0"/>
            </a:endParaRPr>
          </a:p>
          <a:p>
            <a:pPr algn="r" eaLnBrk="1" hangingPunct="1">
              <a:lnSpc>
                <a:spcPct val="80000"/>
              </a:lnSpc>
              <a:buFontTx/>
              <a:buNone/>
            </a:pPr>
            <a:r>
              <a:rPr lang="en-US" sz="1800" dirty="0" smtClean="0">
                <a:latin typeface="Times New Roman" charset="0"/>
                <a:cs typeface="Times New Roman" charset="0"/>
              </a:rPr>
              <a:t> (Adapted from Mavis Tsai)</a:t>
            </a:r>
            <a:endParaRPr lang="en-US" sz="1800" dirty="0">
              <a:latin typeface="Times New Roman" charset="0"/>
              <a:cs typeface="Times New Roman" charset="0"/>
            </a:endParaRPr>
          </a:p>
        </p:txBody>
      </p:sp>
      <p:sp>
        <p:nvSpPr>
          <p:cNvPr id="40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imes New Roman" charset="0"/>
                <a:ea typeface="ＭＳ Ｐゴシック" charset="0"/>
                <a:cs typeface="Times New Roman" charset="0"/>
              </a:defRPr>
            </a:lvl1pPr>
            <a:lvl2pPr marL="742950" indent="-285750" eaLnBrk="0" hangingPunct="0">
              <a:defRPr sz="2800">
                <a:solidFill>
                  <a:schemeClr val="tx1"/>
                </a:solidFill>
                <a:latin typeface="Times New Roman" charset="0"/>
                <a:ea typeface="Times New Roman" charset="0"/>
                <a:cs typeface="Times New Roman" charset="0"/>
              </a:defRPr>
            </a:lvl2pPr>
            <a:lvl3pPr marL="1143000" indent="-228600" eaLnBrk="0" hangingPunct="0">
              <a:defRPr sz="2800">
                <a:solidFill>
                  <a:schemeClr val="tx1"/>
                </a:solidFill>
                <a:latin typeface="Times New Roman" charset="0"/>
                <a:ea typeface="Times New Roman" charset="0"/>
                <a:cs typeface="Times New Roman" charset="0"/>
              </a:defRPr>
            </a:lvl3pPr>
            <a:lvl4pPr marL="1600200" indent="-228600" eaLnBrk="0" hangingPunct="0">
              <a:defRPr sz="2800">
                <a:solidFill>
                  <a:schemeClr val="tx1"/>
                </a:solidFill>
                <a:latin typeface="Times New Roman" charset="0"/>
                <a:ea typeface="Times New Roman" charset="0"/>
                <a:cs typeface="Times New Roman" charset="0"/>
              </a:defRPr>
            </a:lvl4pPr>
            <a:lvl5pPr marL="2057400" indent="-228600" eaLnBrk="0" hangingPunct="0">
              <a:defRPr sz="2800">
                <a:solidFill>
                  <a:schemeClr val="tx1"/>
                </a:solidFill>
                <a:latin typeface="Times New Roman" charset="0"/>
                <a:ea typeface="Times New Roman" charset="0"/>
                <a:cs typeface="Times New Roman" charset="0"/>
              </a:defRPr>
            </a:lvl5pPr>
            <a:lvl6pPr marL="2514600" indent="-228600" eaLnBrk="0" fontAlgn="base" hangingPunct="0">
              <a:spcBef>
                <a:spcPct val="0"/>
              </a:spcBef>
              <a:spcAft>
                <a:spcPct val="0"/>
              </a:spcAft>
              <a:defRPr sz="2800">
                <a:solidFill>
                  <a:schemeClr val="tx1"/>
                </a:solidFill>
                <a:latin typeface="Times New Roman" charset="0"/>
                <a:ea typeface="Times New Roman" charset="0"/>
                <a:cs typeface="Times New Roman" charset="0"/>
              </a:defRPr>
            </a:lvl6pPr>
            <a:lvl7pPr marL="2971800" indent="-228600" eaLnBrk="0" fontAlgn="base" hangingPunct="0">
              <a:spcBef>
                <a:spcPct val="0"/>
              </a:spcBef>
              <a:spcAft>
                <a:spcPct val="0"/>
              </a:spcAft>
              <a:defRPr sz="2800">
                <a:solidFill>
                  <a:schemeClr val="tx1"/>
                </a:solidFill>
                <a:latin typeface="Times New Roman" charset="0"/>
                <a:ea typeface="Times New Roman" charset="0"/>
                <a:cs typeface="Times New Roman" charset="0"/>
              </a:defRPr>
            </a:lvl7pPr>
            <a:lvl8pPr marL="3429000" indent="-228600" eaLnBrk="0" fontAlgn="base" hangingPunct="0">
              <a:spcBef>
                <a:spcPct val="0"/>
              </a:spcBef>
              <a:spcAft>
                <a:spcPct val="0"/>
              </a:spcAft>
              <a:defRPr sz="2800">
                <a:solidFill>
                  <a:schemeClr val="tx1"/>
                </a:solidFill>
                <a:latin typeface="Times New Roman" charset="0"/>
                <a:ea typeface="Times New Roman" charset="0"/>
                <a:cs typeface="Times New Roman" charset="0"/>
              </a:defRPr>
            </a:lvl8pPr>
            <a:lvl9pPr marL="3886200" indent="-228600" eaLnBrk="0" fontAlgn="base" hangingPunct="0">
              <a:spcBef>
                <a:spcPct val="0"/>
              </a:spcBef>
              <a:spcAft>
                <a:spcPct val="0"/>
              </a:spcAft>
              <a:defRPr sz="2800">
                <a:solidFill>
                  <a:schemeClr val="tx1"/>
                </a:solidFill>
                <a:latin typeface="Times New Roman" charset="0"/>
                <a:ea typeface="Times New Roman" charset="0"/>
                <a:cs typeface="Times New Roman" charset="0"/>
              </a:defRPr>
            </a:lvl9pPr>
          </a:lstStyle>
          <a:p>
            <a:pPr eaLnBrk="1" hangingPunct="1"/>
            <a:fld id="{70EC49A9-68C7-B64C-9F71-FB819206E42B}" type="slidenum">
              <a:rPr lang="en-US" sz="1400"/>
              <a:pPr eaLnBrk="1" hangingPunct="1"/>
              <a:t>5</a:t>
            </a:fld>
            <a:endParaRPr lang="en-US" sz="1400"/>
          </a:p>
        </p:txBody>
      </p:sp>
      <p:sp>
        <p:nvSpPr>
          <p:cNvPr id="4099" name="Rectangle 2"/>
          <p:cNvSpPr>
            <a:spLocks noGrp="1" noChangeArrowheads="1"/>
          </p:cNvSpPr>
          <p:nvPr>
            <p:ph type="title"/>
          </p:nvPr>
        </p:nvSpPr>
        <p:spPr>
          <a:xfrm>
            <a:off x="395536" y="548680"/>
            <a:ext cx="8229600" cy="1143000"/>
          </a:xfrm>
        </p:spPr>
        <p:txBody>
          <a:bodyPr>
            <a:normAutofit/>
          </a:bodyPr>
          <a:lstStyle/>
          <a:p>
            <a:pPr eaLnBrk="1" hangingPunct="1"/>
            <a:r>
              <a:rPr lang="en-US" sz="3200" b="1" dirty="0">
                <a:latin typeface="Times New Roman" charset="0"/>
                <a:cs typeface="Times New Roman" charset="0"/>
              </a:rPr>
              <a:t>Vision for </a:t>
            </a:r>
            <a:r>
              <a:rPr lang="en-US" sz="3200" b="1" dirty="0" smtClean="0">
                <a:latin typeface="Times New Roman" charset="0"/>
                <a:cs typeface="Times New Roman" charset="0"/>
              </a:rPr>
              <a:t>this Let’s Talk about Sex Workshop</a:t>
            </a:r>
            <a:endParaRPr lang="en-US" sz="3200" b="1" dirty="0">
              <a:latin typeface="Times New Roman" charset="0"/>
              <a:cs typeface="Times New Roman" charset="0"/>
            </a:endParaRPr>
          </a:p>
        </p:txBody>
      </p:sp>
    </p:spTree>
    <p:extLst>
      <p:ext uri="{BB962C8B-B14F-4D97-AF65-F5344CB8AC3E}">
        <p14:creationId xmlns:p14="http://schemas.microsoft.com/office/powerpoint/2010/main" val="22512737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772816"/>
            <a:ext cx="7756263" cy="1054250"/>
          </a:xfrm>
        </p:spPr>
        <p:txBody>
          <a:bodyPr rtlCol="0">
            <a:normAutofit fontScale="90000"/>
          </a:bodyPr>
          <a:lstStyle/>
          <a:p>
            <a:pPr eaLnBrk="1" fontAlgn="auto" hangingPunct="1">
              <a:spcAft>
                <a:spcPts val="0"/>
              </a:spcAft>
              <a:defRPr/>
            </a:pPr>
            <a:r>
              <a:rPr lang="en-US" sz="5300" b="1" dirty="0" smtClean="0"/>
              <a:t>What is at the heart of this suffering?</a:t>
            </a:r>
            <a:r>
              <a:rPr lang="en-US" dirty="0" smtClean="0">
                <a:solidFill>
                  <a:schemeClr val="accent6">
                    <a:tint val="1000"/>
                  </a:schemeClr>
                </a:solidFill>
              </a:rPr>
              <a:t/>
            </a:r>
            <a:br>
              <a:rPr lang="en-US" dirty="0" smtClean="0">
                <a:solidFill>
                  <a:schemeClr val="accent6">
                    <a:tint val="1000"/>
                  </a:schemeClr>
                </a:solidFill>
              </a:rPr>
            </a:br>
            <a:endParaRPr lang="en-US" dirty="0">
              <a:solidFill>
                <a:schemeClr val="accent6">
                  <a:tint val="1000"/>
                </a:schemeClr>
              </a:solidFill>
            </a:endParaRPr>
          </a:p>
        </p:txBody>
      </p:sp>
      <p:sp>
        <p:nvSpPr>
          <p:cNvPr id="33795" name="Content Placeholder 2"/>
          <p:cNvSpPr>
            <a:spLocks noGrp="1"/>
          </p:cNvSpPr>
          <p:nvPr>
            <p:ph idx="1"/>
          </p:nvPr>
        </p:nvSpPr>
        <p:spPr>
          <a:xfrm>
            <a:off x="381000" y="2286000"/>
            <a:ext cx="8381959" cy="4324350"/>
          </a:xfrm>
          <a:solidFill>
            <a:schemeClr val="bg1"/>
          </a:solidFill>
        </p:spPr>
        <p:txBody>
          <a:bodyPr/>
          <a:lstStyle/>
          <a:p>
            <a:pPr eaLnBrk="1" hangingPunct="1">
              <a:buFont typeface="Arial" pitchFamily="34" charset="0"/>
              <a:buNone/>
            </a:pPr>
            <a:endParaRPr lang="en-US" dirty="0" smtClean="0"/>
          </a:p>
        </p:txBody>
      </p:sp>
      <p:pic>
        <p:nvPicPr>
          <p:cNvPr id="33796" name="Picture 4" descr="http://t3.gstatic.com/images?q=tbn:ANd9GcTgduZgNK1SZPgVvqEjKIMaNH8FLJYXP3hayweJ_JwLOccUf0_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1263" y="2403642"/>
            <a:ext cx="4286250" cy="3378200"/>
          </a:xfrm>
          <a:prstGeom prst="rect">
            <a:avLst/>
          </a:prstGeom>
          <a:solidFill>
            <a:schemeClr val="bg2"/>
          </a:solidFill>
          <a:ln>
            <a:noFill/>
          </a:ln>
        </p:spPr>
      </p:pic>
      <p:sp>
        <p:nvSpPr>
          <p:cNvPr id="33797" name="TextBox 5"/>
          <p:cNvSpPr txBox="1">
            <a:spLocks noChangeArrowheads="1"/>
          </p:cNvSpPr>
          <p:nvPr/>
        </p:nvSpPr>
        <p:spPr bwMode="auto">
          <a:xfrm>
            <a:off x="1359649" y="2971800"/>
            <a:ext cx="2852063"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w Cen MT" pitchFamily="34" charset="0"/>
                <a:cs typeface="Arial" pitchFamily="34" charset="0"/>
              </a:defRPr>
            </a:lvl1pPr>
            <a:lvl2pPr marL="742950" indent="-285750" eaLnBrk="0" hangingPunct="0">
              <a:defRPr>
                <a:solidFill>
                  <a:schemeClr val="tx1"/>
                </a:solidFill>
                <a:latin typeface="Tw Cen MT" pitchFamily="34" charset="0"/>
                <a:cs typeface="Arial" pitchFamily="34" charset="0"/>
              </a:defRPr>
            </a:lvl2pPr>
            <a:lvl3pPr marL="1143000" indent="-228600" eaLnBrk="0" hangingPunct="0">
              <a:defRPr>
                <a:solidFill>
                  <a:schemeClr val="tx1"/>
                </a:solidFill>
                <a:latin typeface="Tw Cen MT" pitchFamily="34" charset="0"/>
                <a:cs typeface="Arial" pitchFamily="34" charset="0"/>
              </a:defRPr>
            </a:lvl3pPr>
            <a:lvl4pPr marL="1600200" indent="-228600" eaLnBrk="0" hangingPunct="0">
              <a:defRPr>
                <a:solidFill>
                  <a:schemeClr val="tx1"/>
                </a:solidFill>
                <a:latin typeface="Tw Cen MT" pitchFamily="34" charset="0"/>
                <a:cs typeface="Arial" pitchFamily="34" charset="0"/>
              </a:defRPr>
            </a:lvl4pPr>
            <a:lvl5pPr marL="2057400" indent="-228600" eaLnBrk="0" hangingPunct="0">
              <a:defRPr>
                <a:solidFill>
                  <a:schemeClr val="tx1"/>
                </a:solidFill>
                <a:latin typeface="Tw Cen MT" pitchFamily="34" charset="0"/>
                <a:cs typeface="Arial" pitchFamily="34" charset="0"/>
              </a:defRPr>
            </a:lvl5pPr>
            <a:lvl6pPr marL="2514600" indent="-228600" eaLnBrk="0" fontAlgn="base" hangingPunct="0">
              <a:spcBef>
                <a:spcPct val="0"/>
              </a:spcBef>
              <a:spcAft>
                <a:spcPct val="0"/>
              </a:spcAft>
              <a:defRPr>
                <a:solidFill>
                  <a:schemeClr val="tx1"/>
                </a:solidFill>
                <a:latin typeface="Tw Cen MT" pitchFamily="34" charset="0"/>
                <a:cs typeface="Arial" pitchFamily="34" charset="0"/>
              </a:defRPr>
            </a:lvl6pPr>
            <a:lvl7pPr marL="2971800" indent="-228600" eaLnBrk="0" fontAlgn="base" hangingPunct="0">
              <a:spcBef>
                <a:spcPct val="0"/>
              </a:spcBef>
              <a:spcAft>
                <a:spcPct val="0"/>
              </a:spcAft>
              <a:defRPr>
                <a:solidFill>
                  <a:schemeClr val="tx1"/>
                </a:solidFill>
                <a:latin typeface="Tw Cen MT" pitchFamily="34" charset="0"/>
                <a:cs typeface="Arial" pitchFamily="34" charset="0"/>
              </a:defRPr>
            </a:lvl7pPr>
            <a:lvl8pPr marL="3429000" indent="-228600" eaLnBrk="0" fontAlgn="base" hangingPunct="0">
              <a:spcBef>
                <a:spcPct val="0"/>
              </a:spcBef>
              <a:spcAft>
                <a:spcPct val="0"/>
              </a:spcAft>
              <a:defRPr>
                <a:solidFill>
                  <a:schemeClr val="tx1"/>
                </a:solidFill>
                <a:latin typeface="Tw Cen MT" pitchFamily="34" charset="0"/>
                <a:cs typeface="Arial" pitchFamily="34" charset="0"/>
              </a:defRPr>
            </a:lvl8pPr>
            <a:lvl9pPr marL="3886200" indent="-228600" eaLnBrk="0" fontAlgn="base" hangingPunct="0">
              <a:spcBef>
                <a:spcPct val="0"/>
              </a:spcBef>
              <a:spcAft>
                <a:spcPct val="0"/>
              </a:spcAft>
              <a:defRPr>
                <a:solidFill>
                  <a:schemeClr val="tx1"/>
                </a:solidFill>
                <a:latin typeface="Tw Cen MT" pitchFamily="34" charset="0"/>
                <a:cs typeface="Arial" pitchFamily="34" charset="0"/>
              </a:defRPr>
            </a:lvl9pPr>
          </a:lstStyle>
          <a:p>
            <a:pPr algn="ctr" eaLnBrk="1" hangingPunct="1"/>
            <a:r>
              <a:rPr lang="en-US" sz="2400" dirty="0">
                <a:solidFill>
                  <a:schemeClr val="accent1"/>
                </a:solidFill>
              </a:rPr>
              <a:t>Words make </a:t>
            </a:r>
            <a:r>
              <a:rPr lang="en-US" sz="2400" dirty="0" smtClean="0">
                <a:solidFill>
                  <a:schemeClr val="accent1"/>
                </a:solidFill>
              </a:rPr>
              <a:t>feared </a:t>
            </a:r>
          </a:p>
          <a:p>
            <a:pPr algn="ctr" eaLnBrk="1" hangingPunct="1"/>
            <a:r>
              <a:rPr lang="en-US" sz="2400" dirty="0" smtClean="0">
                <a:solidFill>
                  <a:schemeClr val="accent1"/>
                </a:solidFill>
              </a:rPr>
              <a:t>futures feel real, and </a:t>
            </a:r>
          </a:p>
          <a:p>
            <a:pPr algn="ctr" eaLnBrk="1" hangingPunct="1"/>
            <a:r>
              <a:rPr lang="en-US" sz="2400" dirty="0" smtClean="0">
                <a:solidFill>
                  <a:schemeClr val="accent1"/>
                </a:solidFill>
              </a:rPr>
              <a:t>our past live </a:t>
            </a:r>
          </a:p>
          <a:p>
            <a:pPr algn="ctr" eaLnBrk="1" hangingPunct="1"/>
            <a:r>
              <a:rPr lang="en-US" sz="2400" dirty="0" smtClean="0">
                <a:solidFill>
                  <a:schemeClr val="accent1"/>
                </a:solidFill>
              </a:rPr>
              <a:t>in the present.</a:t>
            </a:r>
            <a:endParaRPr lang="en-US" sz="2400" dirty="0">
              <a:solidFill>
                <a:schemeClr val="accent1"/>
              </a:solidFill>
            </a:endParaRPr>
          </a:p>
        </p:txBody>
      </p:sp>
      <p:pic>
        <p:nvPicPr>
          <p:cNvPr id="33798" name="Picture 7" descr="C:\Users\lcoyne\Pictures\Brain cog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76800" y="3435864"/>
            <a:ext cx="3900237" cy="3060186"/>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3026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half" idx="2"/>
          </p:nvPr>
        </p:nvSpPr>
        <p:spPr/>
        <p:txBody>
          <a:bodyPr/>
          <a:lstStyle/>
          <a:p>
            <a:endParaRPr lang="en-US"/>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32" y="-1"/>
            <a:ext cx="4734232" cy="6858001"/>
          </a:xfrm>
          <a:prstGeom prst="rect">
            <a:avLst/>
          </a:prstGeom>
        </p:spPr>
      </p:pic>
      <p:sp>
        <p:nvSpPr>
          <p:cNvPr id="2" name="TextBox 1"/>
          <p:cNvSpPr txBox="1"/>
          <p:nvPr/>
        </p:nvSpPr>
        <p:spPr>
          <a:xfrm>
            <a:off x="4974269" y="1628800"/>
            <a:ext cx="3626442" cy="2769989"/>
          </a:xfrm>
          <a:prstGeom prst="rect">
            <a:avLst/>
          </a:prstGeom>
          <a:noFill/>
        </p:spPr>
        <p:txBody>
          <a:bodyPr wrap="none" rtlCol="0">
            <a:spAutoFit/>
          </a:bodyPr>
          <a:lstStyle/>
          <a:p>
            <a:r>
              <a:rPr lang="en-US" sz="3600" b="1" dirty="0" smtClean="0"/>
              <a:t>Acceptance</a:t>
            </a:r>
          </a:p>
          <a:p>
            <a:r>
              <a:rPr lang="en-US" sz="2400" dirty="0" smtClean="0"/>
              <a:t>The </a:t>
            </a:r>
            <a:r>
              <a:rPr lang="en-US" sz="2400" dirty="0"/>
              <a:t>curious paradox is </a:t>
            </a:r>
            <a:endParaRPr lang="en-US" sz="2400" dirty="0" smtClean="0"/>
          </a:p>
          <a:p>
            <a:r>
              <a:rPr lang="en-US" sz="2400" dirty="0" smtClean="0"/>
              <a:t>that </a:t>
            </a:r>
            <a:r>
              <a:rPr lang="en-US" sz="2400" dirty="0"/>
              <a:t>when I accept myself </a:t>
            </a:r>
            <a:endParaRPr lang="en-US" sz="2400" dirty="0" smtClean="0"/>
          </a:p>
          <a:p>
            <a:r>
              <a:rPr lang="en-US" sz="2400" dirty="0" smtClean="0"/>
              <a:t>just </a:t>
            </a:r>
            <a:r>
              <a:rPr lang="en-US" sz="2400" dirty="0"/>
              <a:t>as I am, </a:t>
            </a:r>
            <a:endParaRPr lang="en-US" sz="2400" dirty="0" smtClean="0"/>
          </a:p>
          <a:p>
            <a:r>
              <a:rPr lang="en-US" sz="2400" dirty="0" smtClean="0"/>
              <a:t>then </a:t>
            </a:r>
            <a:r>
              <a:rPr lang="en-US" sz="2400" dirty="0"/>
              <a:t>I can change. </a:t>
            </a:r>
            <a:br>
              <a:rPr lang="en-US" sz="2400" dirty="0"/>
            </a:br>
            <a:r>
              <a:rPr lang="en-US" sz="2400" b="1" dirty="0">
                <a:hlinkClick r:id="rId4"/>
              </a:rPr>
              <a:t>Carl Rogers</a:t>
            </a:r>
            <a:r>
              <a:rPr lang="en-US" sz="2400" b="1" dirty="0"/>
              <a:t> </a:t>
            </a:r>
          </a:p>
          <a:p>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1523463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29600" cy="1143000"/>
          </a:xfrm>
        </p:spPr>
        <p:txBody>
          <a:bodyPr>
            <a:normAutofit fontScale="90000"/>
          </a:bodyPr>
          <a:lstStyle/>
          <a:p>
            <a:r>
              <a:rPr lang="en-IE" b="1" dirty="0" smtClean="0"/>
              <a:t>The Power of Vulnerability- Yes</a:t>
            </a:r>
            <a:endParaRPr lang="en-IE" b="1" dirty="0"/>
          </a:p>
        </p:txBody>
      </p:sp>
      <p:pic>
        <p:nvPicPr>
          <p:cNvPr id="4" name="Content Placeholder 3" descr="vulnerability.gif"/>
          <p:cNvPicPr>
            <a:picLocks noGrp="1" noChangeAspect="1"/>
          </p:cNvPicPr>
          <p:nvPr>
            <p:ph idx="1"/>
          </p:nvPr>
        </p:nvPicPr>
        <p:blipFill>
          <a:blip r:embed="rId3" cstate="print"/>
          <a:stretch>
            <a:fillRect/>
          </a:stretch>
        </p:blipFill>
        <p:spPr>
          <a:xfrm>
            <a:off x="827584" y="1984375"/>
            <a:ext cx="6984776" cy="4873625"/>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it like to be your Client when you are talking about Sex?</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What ways do you subtly show your discomfort?</a:t>
            </a:r>
          </a:p>
          <a:p>
            <a:r>
              <a:rPr lang="en-US" dirty="0" smtClean="0"/>
              <a:t>What elements of your learning history impact how you approach sex in therapy?</a:t>
            </a:r>
          </a:p>
          <a:p>
            <a:r>
              <a:rPr lang="en-US" dirty="0" smtClean="0"/>
              <a:t>What does it look like when you potentially punish your client when they talk about sex?</a:t>
            </a:r>
            <a:endParaRPr lang="en-US" dirty="0"/>
          </a:p>
        </p:txBody>
      </p:sp>
      <p:pic>
        <p:nvPicPr>
          <p:cNvPr id="5" name="Content Placeholder 3" descr="sex_talk.jpg"/>
          <p:cNvPicPr>
            <a:picLocks noGrp="1" noChangeAspect="1"/>
          </p:cNvPicPr>
          <p:nvPr>
            <p:ph sz="half" idx="2"/>
          </p:nvPr>
        </p:nvPicPr>
        <p:blipFill>
          <a:blip r:embed="rId2" cstate="print"/>
          <a:srcRect l="12693" r="12693"/>
          <a:stretch>
            <a:fillRect/>
          </a:stretch>
        </p:blipFill>
        <p:spPr/>
      </p:pic>
    </p:spTree>
    <p:extLst>
      <p:ext uri="{BB962C8B-B14F-4D97-AF65-F5344CB8AC3E}">
        <p14:creationId xmlns:p14="http://schemas.microsoft.com/office/powerpoint/2010/main" val="82699690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0.2|0.2|0.2|0.2|0.2|0.2|0.2|0.2"/>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1098</TotalTime>
  <Words>905</Words>
  <Application>Microsoft Office PowerPoint</Application>
  <PresentationFormat>On-screen Show (4:3)</PresentationFormat>
  <Paragraphs>109</Paragraphs>
  <Slides>16</Slides>
  <Notes>8</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Let’s Talk About Sex  ACBS!</vt:lpstr>
      <vt:lpstr>PowerPoint Presentation</vt:lpstr>
      <vt:lpstr>An Invitation: 3 zones</vt:lpstr>
      <vt:lpstr>Five Sexual Words You Find Uncomfortable</vt:lpstr>
      <vt:lpstr>Vision for this Let’s Talk about Sex Workshop</vt:lpstr>
      <vt:lpstr>What is at the heart of this suffering? </vt:lpstr>
      <vt:lpstr>PowerPoint Presentation</vt:lpstr>
      <vt:lpstr>The Power of Vulnerability- Yes</vt:lpstr>
      <vt:lpstr>What is it like to be your Client when you are talking about Sex?</vt:lpstr>
      <vt:lpstr>Perspective Taking</vt:lpstr>
      <vt:lpstr>Common Humanity</vt:lpstr>
      <vt:lpstr>PowerPoint Presentation</vt:lpstr>
      <vt:lpstr>Adapted Box Questions</vt:lpstr>
      <vt:lpstr>Talking about Sex with ACL Real-Play</vt:lpstr>
      <vt:lpstr>And...</vt:lpstr>
      <vt:lpstr>Thank you so much for taking time to talk about Sex!</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Let’s Talk About Sex ACBS!</dc:title>
  <dc:creator>Aisling</dc:creator>
  <cp:lastModifiedBy>Ashley</cp:lastModifiedBy>
  <cp:revision>32</cp:revision>
  <dcterms:created xsi:type="dcterms:W3CDTF">2012-07-24T04:59:28Z</dcterms:created>
  <dcterms:modified xsi:type="dcterms:W3CDTF">2014-06-20T23:13:58Z</dcterms:modified>
</cp:coreProperties>
</file>